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1" r:id="rId7"/>
    <p:sldId id="265" r:id="rId8"/>
    <p:sldId id="266" r:id="rId9"/>
    <p:sldId id="267" r:id="rId10"/>
    <p:sldId id="268" r:id="rId11"/>
    <p:sldId id="269" r:id="rId12"/>
    <p:sldId id="270" r:id="rId13"/>
    <p:sldId id="271" r:id="rId14"/>
    <p:sldId id="272" r:id="rId15"/>
    <p:sldId id="273" r:id="rId16"/>
    <p:sldId id="274" r:id="rId17"/>
    <p:sldId id="264" r:id="rId18"/>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bg1"/>
                </a:solidFill>
                <a:latin typeface="Carlito"/>
                <a:cs typeface="Carlito"/>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bg1"/>
                </a:solidFill>
                <a:latin typeface="Carlito"/>
                <a:cs typeface="Carlito"/>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0" i="0">
                <a:solidFill>
                  <a:schemeClr val="bg1"/>
                </a:solidFill>
                <a:latin typeface="Carlito"/>
                <a:cs typeface="Carlito"/>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g object 17"/>
          <p:cNvSpPr/>
          <p:nvPr/>
        </p:nvSpPr>
        <p:spPr>
          <a:xfrm>
            <a:off x="441959" y="1420367"/>
            <a:ext cx="8616696" cy="3831336"/>
          </a:xfrm>
          <a:prstGeom prst="rect">
            <a:avLst/>
          </a:prstGeom>
          <a:blipFill>
            <a:blip r:embed="rId3" cstate="print"/>
            <a:stretch>
              <a:fillRect/>
            </a:stretch>
          </a:blipFill>
        </p:spPr>
        <p:txBody>
          <a:bodyPr wrap="square" lIns="0" tIns="0" rIns="0" bIns="0" rtlCol="0"/>
          <a:lstStyle/>
          <a:p>
            <a:endParaRPr/>
          </a:p>
        </p:txBody>
      </p:sp>
      <p:sp>
        <p:nvSpPr>
          <p:cNvPr id="18" name="bg object 18"/>
          <p:cNvSpPr/>
          <p:nvPr/>
        </p:nvSpPr>
        <p:spPr>
          <a:xfrm>
            <a:off x="80773" y="2141219"/>
            <a:ext cx="7537704" cy="2621279"/>
          </a:xfrm>
          <a:prstGeom prst="rect">
            <a:avLst/>
          </a:prstGeom>
          <a:blipFill>
            <a:blip r:embed="rId4"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10/26/2020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3219450" y="461899"/>
            <a:ext cx="2702560" cy="696594"/>
          </a:xfrm>
          <a:prstGeom prst="rect">
            <a:avLst/>
          </a:prstGeom>
        </p:spPr>
        <p:txBody>
          <a:bodyPr wrap="square" lIns="0" tIns="0" rIns="0" bIns="0">
            <a:spAutoFit/>
          </a:bodyPr>
          <a:lstStyle>
            <a:lvl1pPr>
              <a:defRPr sz="4400" b="0" i="0">
                <a:solidFill>
                  <a:schemeClr val="bg1"/>
                </a:solidFill>
                <a:latin typeface="Carlito"/>
                <a:cs typeface="Carlito"/>
              </a:defRPr>
            </a:lvl1pPr>
          </a:lstStyle>
          <a:p>
            <a:endParaRPr/>
          </a:p>
        </p:txBody>
      </p:sp>
      <p:sp>
        <p:nvSpPr>
          <p:cNvPr id="3" name="Holder 3"/>
          <p:cNvSpPr>
            <a:spLocks noGrp="1"/>
          </p:cNvSpPr>
          <p:nvPr>
            <p:ph type="body" idx="1"/>
          </p:nvPr>
        </p:nvSpPr>
        <p:spPr>
          <a:xfrm>
            <a:off x="535940" y="1392897"/>
            <a:ext cx="8072119" cy="148971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10/26/2020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6.jpg"/><Relationship Id="rId3" Type="http://schemas.openxmlformats.org/officeDocument/2006/relationships/image" Target="../media/image11.jpg"/><Relationship Id="rId7" Type="http://schemas.openxmlformats.org/officeDocument/2006/relationships/image" Target="../media/image15.jpg"/><Relationship Id="rId2" Type="http://schemas.openxmlformats.org/officeDocument/2006/relationships/image" Target="../media/image10.jpg"/><Relationship Id="rId1" Type="http://schemas.openxmlformats.org/officeDocument/2006/relationships/slideLayout" Target="../slideLayouts/slideLayout4.xml"/><Relationship Id="rId6" Type="http://schemas.openxmlformats.org/officeDocument/2006/relationships/image" Target="../media/image14.jpg"/><Relationship Id="rId5" Type="http://schemas.openxmlformats.org/officeDocument/2006/relationships/image" Target="../media/image13.jpg"/><Relationship Id="rId4" Type="http://schemas.openxmlformats.org/officeDocument/2006/relationships/image" Target="../media/image1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99872" y="1427988"/>
            <a:ext cx="8501380" cy="1420902"/>
          </a:xfrm>
          <a:prstGeom prst="rect">
            <a:avLst/>
          </a:prstGeom>
          <a:ln w="9144">
            <a:solidFill>
              <a:srgbClr val="000000"/>
            </a:solidFill>
          </a:ln>
        </p:spPr>
        <p:txBody>
          <a:bodyPr vert="horz" wrap="square" lIns="0" tIns="5080" rIns="0" bIns="0" rtlCol="0">
            <a:spAutoFit/>
          </a:bodyPr>
          <a:lstStyle/>
          <a:p>
            <a:pPr marL="91440">
              <a:lnSpc>
                <a:spcPct val="100000"/>
              </a:lnSpc>
              <a:spcBef>
                <a:spcPts val="5"/>
              </a:spcBef>
            </a:pPr>
            <a:r>
              <a:rPr sz="6000" i="1" dirty="0">
                <a:solidFill>
                  <a:schemeClr val="bg2"/>
                </a:solidFill>
                <a:latin typeface="Times New Roman"/>
                <a:cs typeface="Times New Roman"/>
              </a:rPr>
              <a:t>THE</a:t>
            </a:r>
            <a:r>
              <a:rPr sz="6000" i="1" spc="-5" dirty="0">
                <a:solidFill>
                  <a:schemeClr val="bg2"/>
                </a:solidFill>
                <a:latin typeface="Times New Roman"/>
                <a:cs typeface="Times New Roman"/>
              </a:rPr>
              <a:t> ENEMY</a:t>
            </a:r>
            <a:endParaRPr sz="6000" dirty="0">
              <a:solidFill>
                <a:schemeClr val="bg2"/>
              </a:solidFill>
              <a:latin typeface="Times New Roman"/>
              <a:cs typeface="Times New Roman"/>
            </a:endParaRPr>
          </a:p>
          <a:p>
            <a:pPr marL="485775" algn="ctr">
              <a:lnSpc>
                <a:spcPct val="100000"/>
              </a:lnSpc>
            </a:pPr>
            <a:r>
              <a:rPr sz="3200" i="1" dirty="0">
                <a:solidFill>
                  <a:schemeClr val="bg2"/>
                </a:solidFill>
                <a:latin typeface="Times New Roman"/>
                <a:cs typeface="Times New Roman"/>
              </a:rPr>
              <a:t>-Pearl</a:t>
            </a:r>
            <a:r>
              <a:rPr lang="en-IN" sz="3200" i="1" dirty="0">
                <a:solidFill>
                  <a:schemeClr val="bg2"/>
                </a:solidFill>
                <a:latin typeface="Times New Roman"/>
                <a:cs typeface="Times New Roman"/>
              </a:rPr>
              <a:t> </a:t>
            </a:r>
            <a:r>
              <a:rPr lang="en-IN" sz="3200" i="1" dirty="0" err="1">
                <a:solidFill>
                  <a:schemeClr val="bg2"/>
                </a:solidFill>
                <a:latin typeface="Times New Roman"/>
                <a:cs typeface="Times New Roman"/>
              </a:rPr>
              <a:t>Sydenstricker</a:t>
            </a:r>
            <a:r>
              <a:rPr lang="en-IN" sz="3200" i="1" spc="-10" dirty="0">
                <a:solidFill>
                  <a:schemeClr val="bg2"/>
                </a:solidFill>
                <a:latin typeface="Times New Roman"/>
                <a:cs typeface="Times New Roman"/>
              </a:rPr>
              <a:t> Buck</a:t>
            </a:r>
            <a:endParaRPr sz="3200" dirty="0">
              <a:solidFill>
                <a:schemeClr val="bg2"/>
              </a:solidFill>
              <a:latin typeface="Times New Roman"/>
              <a:cs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2F4C157-A5B1-49F1-AA1C-C4C146589259}"/>
              </a:ext>
            </a:extLst>
          </p:cNvPr>
          <p:cNvSpPr>
            <a:spLocks noGrp="1"/>
          </p:cNvSpPr>
          <p:nvPr>
            <p:ph type="body" idx="1"/>
          </p:nvPr>
        </p:nvSpPr>
        <p:spPr>
          <a:xfrm>
            <a:off x="152401" y="152400"/>
            <a:ext cx="7315200" cy="7017306"/>
          </a:xfrm>
        </p:spPr>
        <p:txBody>
          <a:bodyPr/>
          <a:lstStyle/>
          <a:p>
            <a:pPr algn="l"/>
            <a:r>
              <a:rPr lang="en-US" sz="2400" b="0" i="0" dirty="0">
                <a:solidFill>
                  <a:schemeClr val="bg2"/>
                </a:solidFill>
                <a:effectLst/>
                <a:latin typeface="Arial" panose="020B0604020202020204" pitchFamily="34" charset="0"/>
                <a:cs typeface="Arial" panose="020B0604020202020204" pitchFamily="34" charset="0"/>
              </a:rPr>
              <a:t>Then they tried to find out what he was. He looked American. The battered cap had faint lettering “US Navy”. They concluded that he was a sailor from an American warship. The man was a prisoner of war. He had escaped and was wounded in the back.</a:t>
            </a:r>
          </a:p>
          <a:p>
            <a:pPr algn="l"/>
            <a:r>
              <a:rPr lang="en-US" sz="2400" b="0" i="0" dirty="0">
                <a:solidFill>
                  <a:schemeClr val="bg2"/>
                </a:solidFill>
                <a:effectLst/>
                <a:latin typeface="Arial" panose="020B0604020202020204" pitchFamily="34" charset="0"/>
                <a:cs typeface="Arial" panose="020B0604020202020204" pitchFamily="34" charset="0"/>
              </a:rPr>
              <a:t>Hana asked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if they were able to put him back into the sea.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hesitated. If the man had been whole, he could be turned over to the police without difficulty as he was his enemy. All Americans were his enemy. But since he was wounded they should not throw him back to the sea.</a:t>
            </a:r>
          </a:p>
          <a:p>
            <a:pPr algn="l"/>
            <a:endParaRPr lang="en-US" sz="2400" b="0" i="0" dirty="0">
              <a:solidFill>
                <a:schemeClr val="bg2"/>
              </a:solidFill>
              <a:effectLst/>
              <a:latin typeface="Arial" panose="020B0604020202020204" pitchFamily="34" charset="0"/>
              <a:cs typeface="Arial" panose="020B0604020202020204" pitchFamily="34" charset="0"/>
            </a:endParaRPr>
          </a:p>
          <a:p>
            <a:pPr algn="l"/>
            <a:r>
              <a:rPr lang="en-US" sz="2400" b="0" i="0" dirty="0">
                <a:solidFill>
                  <a:schemeClr val="bg2"/>
                </a:solidFill>
                <a:effectLst/>
                <a:latin typeface="Arial" panose="020B0604020202020204" pitchFamily="34" charset="0"/>
                <a:cs typeface="Arial" panose="020B0604020202020204" pitchFamily="34" charset="0"/>
              </a:rPr>
              <a:t>Hana observed that there was only one thing left to do. They must carry him into their house.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was not sure about the reaction of the servants. Hana suggested that they must tell the servants that they intended to give him to the police. She said that they must do so, otherwise all of them would be in danger.</a:t>
            </a:r>
          </a:p>
          <a:p>
            <a:endParaRPr lang="en-IN" sz="2400"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03079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1255014-C831-4412-A236-757AF6C13453}"/>
              </a:ext>
            </a:extLst>
          </p:cNvPr>
          <p:cNvSpPr>
            <a:spLocks noGrp="1"/>
          </p:cNvSpPr>
          <p:nvPr>
            <p:ph type="body" idx="1"/>
          </p:nvPr>
        </p:nvSpPr>
        <p:spPr>
          <a:xfrm>
            <a:off x="304801" y="152400"/>
            <a:ext cx="6934199" cy="4924425"/>
          </a:xfrm>
        </p:spPr>
        <p:txBody>
          <a:bodyPr/>
          <a:lstStyle/>
          <a:p>
            <a:pPr algn="l"/>
            <a:r>
              <a:rPr lang="en-US" sz="2000" b="0" i="0" dirty="0">
                <a:solidFill>
                  <a:schemeClr val="bg2"/>
                </a:solidFill>
                <a:effectLst/>
                <a:latin typeface="Arial" panose="020B0604020202020204" pitchFamily="34" charset="0"/>
                <a:cs typeface="Arial" panose="020B0604020202020204" pitchFamily="34" charset="0"/>
              </a:rPr>
              <a:t>Together they lifted the man. He was very light. They carried him up the steps and into the side door of the passage. They carried him to an empty bedroom. Since the man was quite dirty, </a:t>
            </a:r>
            <a:r>
              <a:rPr lang="en-US" sz="2000" b="0" i="0" dirty="0" err="1">
                <a:solidFill>
                  <a:schemeClr val="bg2"/>
                </a:solidFill>
                <a:effectLst/>
                <a:latin typeface="Arial" panose="020B0604020202020204" pitchFamily="34" charset="0"/>
                <a:cs typeface="Arial" panose="020B0604020202020204" pitchFamily="34" charset="0"/>
              </a:rPr>
              <a:t>Sadao</a:t>
            </a:r>
            <a:r>
              <a:rPr lang="en-US" sz="2000" b="0" i="0" dirty="0">
                <a:solidFill>
                  <a:schemeClr val="bg2"/>
                </a:solidFill>
                <a:effectLst/>
                <a:latin typeface="Arial" panose="020B0604020202020204" pitchFamily="34" charset="0"/>
                <a:cs typeface="Arial" panose="020B0604020202020204" pitchFamily="34" charset="0"/>
              </a:rPr>
              <a:t> suggested that he had better be washed. If she fetched the water, he would wash the man. Hana could not bear him to touch the man. She offered to tell the maid Yumi. </a:t>
            </a:r>
            <a:r>
              <a:rPr lang="en-US" sz="2000" b="0" i="0" dirty="0" err="1">
                <a:solidFill>
                  <a:schemeClr val="bg2"/>
                </a:solidFill>
                <a:effectLst/>
                <a:latin typeface="Arial" panose="020B0604020202020204" pitchFamily="34" charset="0"/>
                <a:cs typeface="Arial" panose="020B0604020202020204" pitchFamily="34" charset="0"/>
              </a:rPr>
              <a:t>Sadao</a:t>
            </a:r>
            <a:r>
              <a:rPr lang="en-US" sz="2000" b="0" i="0" dirty="0">
                <a:solidFill>
                  <a:schemeClr val="bg2"/>
                </a:solidFill>
                <a:effectLst/>
                <a:latin typeface="Arial" panose="020B0604020202020204" pitchFamily="34" charset="0"/>
                <a:cs typeface="Arial" panose="020B0604020202020204" pitchFamily="34" charset="0"/>
              </a:rPr>
              <a:t> took the responsibility of informing others.</a:t>
            </a:r>
          </a:p>
          <a:p>
            <a:pPr algn="l"/>
            <a:endParaRPr lang="en-US" sz="2000" b="0" i="0" dirty="0">
              <a:solidFill>
                <a:schemeClr val="bg2"/>
              </a:solidFill>
              <a:effectLst/>
              <a:latin typeface="Arial" panose="020B0604020202020204" pitchFamily="34" charset="0"/>
              <a:cs typeface="Arial" panose="020B0604020202020204" pitchFamily="34" charset="0"/>
            </a:endParaRPr>
          </a:p>
          <a:p>
            <a:pPr algn="l"/>
            <a:r>
              <a:rPr lang="en-US" sz="2000" b="0" i="0" dirty="0">
                <a:solidFill>
                  <a:schemeClr val="bg2"/>
                </a:solidFill>
                <a:effectLst/>
                <a:latin typeface="Arial" panose="020B0604020202020204" pitchFamily="34" charset="0"/>
                <a:cs typeface="Arial" panose="020B0604020202020204" pitchFamily="34" charset="0"/>
              </a:rPr>
              <a:t>The pallor of the unconscious man’s face moved him first to stoop and feel his pulse. It was faint but it was there. He put his hand against the man’s cold breast. The heart too was yet alive. </a:t>
            </a:r>
            <a:r>
              <a:rPr lang="en-US" sz="2000" b="0" i="0" dirty="0" err="1">
                <a:solidFill>
                  <a:schemeClr val="bg2"/>
                </a:solidFill>
                <a:effectLst/>
                <a:latin typeface="Arial" panose="020B0604020202020204" pitchFamily="34" charset="0"/>
                <a:cs typeface="Arial" panose="020B0604020202020204" pitchFamily="34" charset="0"/>
              </a:rPr>
              <a:t>Sadao</a:t>
            </a:r>
            <a:r>
              <a:rPr lang="en-US" sz="2000" b="0" i="0" dirty="0">
                <a:solidFill>
                  <a:schemeClr val="bg2"/>
                </a:solidFill>
                <a:effectLst/>
                <a:latin typeface="Arial" panose="020B0604020202020204" pitchFamily="34" charset="0"/>
                <a:cs typeface="Arial" panose="020B0604020202020204" pitchFamily="34" charset="0"/>
              </a:rPr>
              <a:t> observed that he would die unless operated upon. The man was very young perhaps not even twenty-five. The man had to be washed first. However, the servants refused to do so. They did not want their master to heal the enemy.</a:t>
            </a:r>
          </a:p>
          <a:p>
            <a:endParaRPr lang="en-IN" sz="2000"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23832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a:extLst>
              <a:ext uri="{FF2B5EF4-FFF2-40B4-BE49-F238E27FC236}">
                <a16:creationId xmlns:a16="http://schemas.microsoft.com/office/drawing/2014/main" id="{0D1953B6-3EA0-488C-AB73-4BF7E8F6ABFA}"/>
              </a:ext>
            </a:extLst>
          </p:cNvPr>
          <p:cNvSpPr>
            <a:spLocks noGrp="1" noChangeArrowheads="1"/>
          </p:cNvSpPr>
          <p:nvPr>
            <p:ph type="body" idx="1"/>
          </p:nvPr>
        </p:nvSpPr>
        <p:spPr bwMode="auto">
          <a:xfrm>
            <a:off x="76200" y="-146566"/>
            <a:ext cx="7239000"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bg2"/>
                </a:solidFill>
                <a:effectLst/>
                <a:cs typeface="Arial" panose="020B0604020202020204" pitchFamily="34" charset="0"/>
              </a:rPr>
              <a:t>Hana washed the man till his upper body was quite clean. </a:t>
            </a:r>
            <a:r>
              <a:rPr kumimoji="0" lang="en-US" altLang="en-US" sz="2400" b="0" i="0" u="none" strike="noStrike" cap="none" normalizeH="0" baseline="0" dirty="0" err="1">
                <a:ln>
                  <a:noFill/>
                </a:ln>
                <a:solidFill>
                  <a:schemeClr val="bg2"/>
                </a:solidFill>
                <a:effectLst/>
                <a:cs typeface="Arial" panose="020B0604020202020204" pitchFamily="34" charset="0"/>
              </a:rPr>
              <a:t>Sadao</a:t>
            </a:r>
            <a:r>
              <a:rPr kumimoji="0" lang="en-US" altLang="en-US" sz="2400" b="0" i="0" u="none" strike="noStrike" cap="none" normalizeH="0" baseline="0" dirty="0">
                <a:ln>
                  <a:noFill/>
                </a:ln>
                <a:solidFill>
                  <a:schemeClr val="bg2"/>
                </a:solidFill>
                <a:effectLst/>
                <a:cs typeface="Arial" panose="020B0604020202020204" pitchFamily="34" charset="0"/>
              </a:rPr>
              <a:t> put his instruments upon a </a:t>
            </a:r>
            <a:r>
              <a:rPr kumimoji="0" lang="en-US" altLang="en-US" sz="2400" b="0" i="0" u="none" strike="noStrike" cap="none" normalizeH="0" baseline="0" dirty="0" err="1">
                <a:ln>
                  <a:noFill/>
                </a:ln>
                <a:solidFill>
                  <a:schemeClr val="bg2"/>
                </a:solidFill>
                <a:effectLst/>
                <a:cs typeface="Arial" panose="020B0604020202020204" pitchFamily="34" charset="0"/>
              </a:rPr>
              <a:t>sterilised</a:t>
            </a:r>
            <a:r>
              <a:rPr kumimoji="0" lang="en-US" altLang="en-US" sz="2400" b="0" i="0" u="none" strike="noStrike" cap="none" normalizeH="0" baseline="0" dirty="0">
                <a:ln>
                  <a:noFill/>
                </a:ln>
                <a:solidFill>
                  <a:schemeClr val="bg2"/>
                </a:solidFill>
                <a:effectLst/>
                <a:cs typeface="Arial" panose="020B0604020202020204" pitchFamily="34" charset="0"/>
              </a:rPr>
              <a:t> towel. He began to wash the man’s back carefully. He asked Hana to give the </a:t>
            </a:r>
            <a:r>
              <a:rPr kumimoji="0" lang="en-US" altLang="en-US" sz="2400" b="0" i="0" u="none" strike="noStrike" cap="none" normalizeH="0" baseline="0" dirty="0" err="1">
                <a:ln>
                  <a:noFill/>
                </a:ln>
                <a:solidFill>
                  <a:schemeClr val="bg2"/>
                </a:solidFill>
                <a:effectLst/>
                <a:cs typeface="Arial" panose="020B0604020202020204" pitchFamily="34" charset="0"/>
              </a:rPr>
              <a:t>anaesthetic</a:t>
            </a:r>
            <a:r>
              <a:rPr kumimoji="0" lang="en-US" altLang="en-US" sz="2400" b="0" i="0" u="none" strike="noStrike" cap="none" normalizeH="0" baseline="0" dirty="0">
                <a:ln>
                  <a:noFill/>
                </a:ln>
                <a:solidFill>
                  <a:schemeClr val="bg2"/>
                </a:solidFill>
                <a:effectLst/>
                <a:cs typeface="Arial" panose="020B0604020202020204" pitchFamily="34" charset="0"/>
              </a:rPr>
              <a:t> if he needed it. Hana choked. She clapped her hands to her mouth and ran out of the room. He heard her retching in the garden. She had never seen an operation.</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err="1">
                <a:ln>
                  <a:noFill/>
                </a:ln>
                <a:solidFill>
                  <a:schemeClr val="bg2"/>
                </a:solidFill>
                <a:effectLst/>
                <a:cs typeface="Arial" panose="020B0604020202020204" pitchFamily="34" charset="0"/>
              </a:rPr>
              <a:t>Sadao</a:t>
            </a:r>
            <a:r>
              <a:rPr kumimoji="0" lang="en-US" altLang="en-US" sz="2400" b="0" i="0" u="none" strike="noStrike" cap="none" normalizeH="0" baseline="0" dirty="0">
                <a:ln>
                  <a:noFill/>
                </a:ln>
                <a:solidFill>
                  <a:schemeClr val="bg2"/>
                </a:solidFill>
                <a:effectLst/>
                <a:cs typeface="Arial" panose="020B0604020202020204" pitchFamily="34" charset="0"/>
              </a:rPr>
              <a:t> proceeded swiftly. Hana came in. </a:t>
            </a:r>
            <a:r>
              <a:rPr kumimoji="0" lang="en-US" altLang="en-US" sz="2400" b="0" i="0" u="none" strike="noStrike" cap="none" normalizeH="0" baseline="0" dirty="0" err="1">
                <a:ln>
                  <a:noFill/>
                </a:ln>
                <a:solidFill>
                  <a:schemeClr val="bg2"/>
                </a:solidFill>
                <a:effectLst/>
                <a:cs typeface="Arial" panose="020B0604020202020204" pitchFamily="34" charset="0"/>
              </a:rPr>
              <a:t>Sadao</a:t>
            </a:r>
            <a:r>
              <a:rPr kumimoji="0" lang="en-US" altLang="en-US" sz="2400" b="0" i="0" u="none" strike="noStrike" cap="none" normalizeH="0" baseline="0" dirty="0">
                <a:ln>
                  <a:noFill/>
                </a:ln>
                <a:solidFill>
                  <a:schemeClr val="bg2"/>
                </a:solidFill>
                <a:effectLst/>
                <a:cs typeface="Arial" panose="020B0604020202020204" pitchFamily="34" charset="0"/>
              </a:rPr>
              <a:t> asked her to saturate the cotton and hold it near his nostrils. She had to move it away a little when he breathed badly. Then </a:t>
            </a:r>
            <a:r>
              <a:rPr kumimoji="0" lang="en-US" altLang="en-US" sz="2400" b="0" i="0" u="none" strike="noStrike" cap="none" normalizeH="0" baseline="0" dirty="0" err="1">
                <a:ln>
                  <a:noFill/>
                </a:ln>
                <a:solidFill>
                  <a:schemeClr val="bg2"/>
                </a:solidFill>
                <a:effectLst/>
                <a:cs typeface="Arial" panose="020B0604020202020204" pitchFamily="34" charset="0"/>
              </a:rPr>
              <a:t>Sadao</a:t>
            </a:r>
            <a:r>
              <a:rPr kumimoji="0" lang="en-US" altLang="en-US" sz="2400" b="0" i="0" u="none" strike="noStrike" cap="none" normalizeH="0" baseline="0" dirty="0">
                <a:ln>
                  <a:noFill/>
                </a:ln>
                <a:solidFill>
                  <a:schemeClr val="bg2"/>
                </a:solidFill>
                <a:effectLst/>
                <a:cs typeface="Arial" panose="020B0604020202020204" pitchFamily="34" charset="0"/>
              </a:rPr>
              <a:t> got busy. He felt the tip of his instrument strike against something hard. It was just near his kidney. Then with the cleanest and most precise incision, the bullet was out. The man quivered, but he was still unconscious. </a:t>
            </a:r>
            <a:r>
              <a:rPr kumimoji="0" lang="en-US" altLang="en-US" sz="2400" b="0" i="0" u="none" strike="noStrike" cap="none" normalizeH="0" baseline="0" dirty="0" err="1">
                <a:ln>
                  <a:noFill/>
                </a:ln>
                <a:solidFill>
                  <a:schemeClr val="bg2"/>
                </a:solidFill>
                <a:effectLst/>
                <a:cs typeface="Arial" panose="020B0604020202020204" pitchFamily="34" charset="0"/>
              </a:rPr>
              <a:t>Sadao</a:t>
            </a:r>
            <a:r>
              <a:rPr kumimoji="0" lang="en-US" altLang="en-US" sz="2400" b="0" i="0" u="none" strike="noStrike" cap="none" normalizeH="0" baseline="0" dirty="0">
                <a:ln>
                  <a:noFill/>
                </a:ln>
                <a:solidFill>
                  <a:schemeClr val="bg2"/>
                </a:solidFill>
                <a:effectLst/>
                <a:cs typeface="Arial" panose="020B0604020202020204" pitchFamily="34" charset="0"/>
              </a:rPr>
              <a:t> gave him an injection and the man’s pulse grew stronger.</a:t>
            </a:r>
          </a:p>
        </p:txBody>
      </p:sp>
    </p:spTree>
    <p:extLst>
      <p:ext uri="{BB962C8B-B14F-4D97-AF65-F5344CB8AC3E}">
        <p14:creationId xmlns:p14="http://schemas.microsoft.com/office/powerpoint/2010/main" val="1145940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30FC619-E06C-400A-9449-439BD5AC5D49}"/>
              </a:ext>
            </a:extLst>
          </p:cNvPr>
          <p:cNvSpPr>
            <a:spLocks noGrp="1"/>
          </p:cNvSpPr>
          <p:nvPr>
            <p:ph type="body" idx="1"/>
          </p:nvPr>
        </p:nvSpPr>
        <p:spPr>
          <a:xfrm>
            <a:off x="152401" y="152400"/>
            <a:ext cx="7086600" cy="6278642"/>
          </a:xfrm>
        </p:spPr>
        <p:txBody>
          <a:bodyPr/>
          <a:lstStyle/>
          <a:p>
            <a:pPr algn="l"/>
            <a:r>
              <a:rPr lang="en-US" sz="2400" b="0" i="0" dirty="0">
                <a:solidFill>
                  <a:schemeClr val="bg2"/>
                </a:solidFill>
                <a:effectLst/>
                <a:latin typeface="Arial" panose="020B0604020202020204" pitchFamily="34" charset="0"/>
                <a:cs typeface="Arial" panose="020B0604020202020204" pitchFamily="34" charset="0"/>
              </a:rPr>
              <a:t>Hana had to serve the </a:t>
            </a:r>
            <a:r>
              <a:rPr lang="en-US" sz="2400" b="0" i="0" dirty="0" err="1">
                <a:solidFill>
                  <a:schemeClr val="bg2"/>
                </a:solidFill>
                <a:effectLst/>
                <a:latin typeface="Arial" panose="020B0604020202020204" pitchFamily="34" charset="0"/>
                <a:cs typeface="Arial" panose="020B0604020202020204" pitchFamily="34" charset="0"/>
              </a:rPr>
              <a:t>youngman</a:t>
            </a:r>
            <a:r>
              <a:rPr lang="en-US" sz="2400" b="0" i="0" dirty="0">
                <a:solidFill>
                  <a:schemeClr val="bg2"/>
                </a:solidFill>
                <a:effectLst/>
                <a:latin typeface="Arial" panose="020B0604020202020204" pitchFamily="34" charset="0"/>
                <a:cs typeface="Arial" panose="020B0604020202020204" pitchFamily="34" charset="0"/>
              </a:rPr>
              <a:t> herself, for none of the servants would enter the room. The man grew stronger day by day. The servants decided to quit if their master kept the enemy hidden there. On the seventh day, the servants left together. Hana carried the morning food to the prisoner. On coming back, she asked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why they could not see clearly what they ought to do.</a:t>
            </a:r>
          </a:p>
          <a:p>
            <a:pPr algn="l"/>
            <a:endParaRPr lang="en-US" sz="2400" b="0" i="0" dirty="0">
              <a:solidFill>
                <a:schemeClr val="bg2"/>
              </a:solidFill>
              <a:effectLst/>
              <a:latin typeface="Arial" panose="020B0604020202020204" pitchFamily="34" charset="0"/>
              <a:cs typeface="Arial" panose="020B0604020202020204" pitchFamily="34" charset="0"/>
            </a:endParaRPr>
          </a:p>
          <a:p>
            <a:pPr algn="l"/>
            <a:r>
              <a:rPr lang="en-US" sz="2400" b="0" i="0" dirty="0">
                <a:solidFill>
                  <a:schemeClr val="bg2"/>
                </a:solidFill>
                <a:effectLst/>
                <a:latin typeface="Arial" panose="020B0604020202020204" pitchFamily="34" charset="0"/>
                <a:cs typeface="Arial" panose="020B0604020202020204" pitchFamily="34" charset="0"/>
              </a:rPr>
              <a:t>In the afternoon, a messenger came in official uniform. He asked Dr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to come to the palace at once as the old General was in pain. Hana breathed a sigh of relief. When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came to say good bye, she revealed her fear. She had thought that they had come to arrest him.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promised to get rid of that man for her sake.</a:t>
            </a:r>
          </a:p>
          <a:p>
            <a:endParaRPr lang="en-IN" sz="2400"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3198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4424BB94-B9D1-47D7-A829-EDFD260F4C08}"/>
              </a:ext>
            </a:extLst>
          </p:cNvPr>
          <p:cNvSpPr>
            <a:spLocks noGrp="1" noChangeArrowheads="1"/>
          </p:cNvSpPr>
          <p:nvPr>
            <p:ph type="body" idx="1"/>
          </p:nvPr>
        </p:nvSpPr>
        <p:spPr bwMode="auto">
          <a:xfrm>
            <a:off x="152400" y="384512"/>
            <a:ext cx="7236460"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a:ln>
                  <a:noFill/>
                </a:ln>
                <a:solidFill>
                  <a:schemeClr val="bg2"/>
                </a:solidFill>
                <a:effectLst/>
                <a:cs typeface="Arial" panose="020B0604020202020204" pitchFamily="34" charset="0"/>
              </a:rPr>
              <a:t>Sadao</a:t>
            </a:r>
            <a:r>
              <a:rPr kumimoji="0" lang="en-US" altLang="en-US" sz="2000" b="0" i="0" u="none" strike="noStrike" cap="none" normalizeH="0" baseline="0" dirty="0">
                <a:ln>
                  <a:noFill/>
                </a:ln>
                <a:solidFill>
                  <a:schemeClr val="bg2"/>
                </a:solidFill>
                <a:effectLst/>
                <a:cs typeface="Arial" panose="020B0604020202020204" pitchFamily="34" charset="0"/>
              </a:rPr>
              <a:t> told the General about the man he had operated upon. The General acknowledged why </a:t>
            </a:r>
            <a:r>
              <a:rPr kumimoji="0" lang="en-US" altLang="en-US" sz="2000" b="0" i="0" u="none" strike="noStrike" cap="none" normalizeH="0" baseline="0" dirty="0" err="1">
                <a:ln>
                  <a:noFill/>
                </a:ln>
                <a:solidFill>
                  <a:schemeClr val="bg2"/>
                </a:solidFill>
                <a:effectLst/>
                <a:cs typeface="Arial" panose="020B0604020202020204" pitchFamily="34" charset="0"/>
              </a:rPr>
              <a:t>Sadao</a:t>
            </a:r>
            <a:r>
              <a:rPr kumimoji="0" lang="en-US" altLang="en-US" sz="2000" b="0" i="0" u="none" strike="noStrike" cap="none" normalizeH="0" baseline="0" dirty="0">
                <a:ln>
                  <a:noFill/>
                </a:ln>
                <a:solidFill>
                  <a:schemeClr val="bg2"/>
                </a:solidFill>
                <a:effectLst/>
                <a:cs typeface="Arial" panose="020B0604020202020204" pitchFamily="34" charset="0"/>
              </a:rPr>
              <a:t> was indispensable to him. The General promised to send his private assassins to kill the man and remove his body. He asked </a:t>
            </a:r>
            <a:r>
              <a:rPr kumimoji="0" lang="en-US" altLang="en-US" sz="2000" b="0" i="0" u="none" strike="noStrike" cap="none" normalizeH="0" baseline="0" dirty="0" err="1">
                <a:ln>
                  <a:noFill/>
                </a:ln>
                <a:solidFill>
                  <a:schemeClr val="bg2"/>
                </a:solidFill>
                <a:effectLst/>
                <a:cs typeface="Arial" panose="020B0604020202020204" pitchFamily="34" charset="0"/>
              </a:rPr>
              <a:t>Sadao</a:t>
            </a:r>
            <a:r>
              <a:rPr kumimoji="0" lang="en-US" altLang="en-US" sz="2000" b="0" i="0" u="none" strike="noStrike" cap="none" normalizeH="0" baseline="0" dirty="0">
                <a:ln>
                  <a:noFill/>
                </a:ln>
                <a:solidFill>
                  <a:schemeClr val="bg2"/>
                </a:solidFill>
                <a:effectLst/>
                <a:cs typeface="Arial" panose="020B0604020202020204" pitchFamily="34" charset="0"/>
              </a:rPr>
              <a:t> to leave the outer partition of the white man’s room to the garden open while he slept.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bg2"/>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err="1">
                <a:ln>
                  <a:noFill/>
                </a:ln>
                <a:solidFill>
                  <a:schemeClr val="bg2"/>
                </a:solidFill>
                <a:effectLst/>
                <a:cs typeface="Arial" panose="020B0604020202020204" pitchFamily="34" charset="0"/>
              </a:rPr>
              <a:t>Sadao</a:t>
            </a:r>
            <a:r>
              <a:rPr kumimoji="0" lang="en-US" altLang="en-US" sz="2000" b="0" i="0" u="none" strike="noStrike" cap="none" normalizeH="0" baseline="0" dirty="0">
                <a:ln>
                  <a:noFill/>
                </a:ln>
                <a:solidFill>
                  <a:schemeClr val="bg2"/>
                </a:solidFill>
                <a:effectLst/>
                <a:cs typeface="Arial" panose="020B0604020202020204" pitchFamily="34" charset="0"/>
              </a:rPr>
              <a:t> went home, thinking over the plan. He would tell Hana nothing. He was surprised to see the young American out of bed and preparing to go into the garden. He complained that the muscles on one side felt stiff. Dr </a:t>
            </a:r>
            <a:r>
              <a:rPr kumimoji="0" lang="en-US" altLang="en-US" sz="2000" b="0" i="0" u="none" strike="noStrike" cap="none" normalizeH="0" baseline="0" dirty="0" err="1">
                <a:ln>
                  <a:noFill/>
                </a:ln>
                <a:solidFill>
                  <a:schemeClr val="bg2"/>
                </a:solidFill>
                <a:effectLst/>
                <a:cs typeface="Arial" panose="020B0604020202020204" pitchFamily="34" charset="0"/>
              </a:rPr>
              <a:t>Sadao</a:t>
            </a:r>
            <a:r>
              <a:rPr kumimoji="0" lang="en-US" altLang="en-US" sz="2000" b="0" i="0" u="none" strike="noStrike" cap="none" normalizeH="0" baseline="0" dirty="0">
                <a:ln>
                  <a:noFill/>
                </a:ln>
                <a:solidFill>
                  <a:schemeClr val="bg2"/>
                </a:solidFill>
                <a:effectLst/>
                <a:cs typeface="Arial" panose="020B0604020202020204" pitchFamily="34" charset="0"/>
              </a:rPr>
              <a:t> said that exercise and massage will be helpful. He then asked Tom, the young American to go to bed. </a:t>
            </a:r>
            <a:r>
              <a:rPr kumimoji="0" lang="en-US" altLang="en-US" sz="2000" b="0" i="0" u="none" strike="noStrike" cap="none" normalizeH="0" baseline="0" dirty="0" err="1">
                <a:ln>
                  <a:noFill/>
                </a:ln>
                <a:solidFill>
                  <a:schemeClr val="bg2"/>
                </a:solidFill>
                <a:effectLst/>
                <a:cs typeface="Arial" panose="020B0604020202020204" pitchFamily="34" charset="0"/>
              </a:rPr>
              <a:t>Sadao</a:t>
            </a:r>
            <a:r>
              <a:rPr kumimoji="0" lang="en-US" altLang="en-US" sz="2000" b="0" i="0" u="none" strike="noStrike" cap="none" normalizeH="0" baseline="0" dirty="0">
                <a:ln>
                  <a:noFill/>
                </a:ln>
                <a:solidFill>
                  <a:schemeClr val="bg2"/>
                </a:solidFill>
                <a:effectLst/>
                <a:cs typeface="Arial" panose="020B0604020202020204" pitchFamily="34" charset="0"/>
              </a:rPr>
              <a:t> slept badly that night.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bg2"/>
                </a:solidFill>
                <a:effectLst/>
                <a:cs typeface="Arial" panose="020B0604020202020204" pitchFamily="34" charset="0"/>
              </a:rPr>
              <a:t>The next morning, </a:t>
            </a:r>
            <a:r>
              <a:rPr kumimoji="0" lang="en-US" altLang="en-US" sz="2000" b="0" i="0" u="none" strike="noStrike" cap="none" normalizeH="0" baseline="0" dirty="0" err="1">
                <a:ln>
                  <a:noFill/>
                </a:ln>
                <a:solidFill>
                  <a:schemeClr val="bg2"/>
                </a:solidFill>
                <a:effectLst/>
                <a:cs typeface="Arial" panose="020B0604020202020204" pitchFamily="34" charset="0"/>
              </a:rPr>
              <a:t>Sadao</a:t>
            </a:r>
            <a:r>
              <a:rPr kumimoji="0" lang="en-US" altLang="en-US" sz="2000" b="0" i="0" u="none" strike="noStrike" cap="none" normalizeH="0" baseline="0" dirty="0">
                <a:ln>
                  <a:noFill/>
                </a:ln>
                <a:solidFill>
                  <a:schemeClr val="bg2"/>
                </a:solidFill>
                <a:effectLst/>
                <a:cs typeface="Arial" panose="020B0604020202020204" pitchFamily="34" charset="0"/>
              </a:rPr>
              <a:t> went to the guest room and found him asleep. The second night also passed. The young man was still there. He had shaved himself. There was a faint </a:t>
            </a:r>
            <a:r>
              <a:rPr kumimoji="0" lang="en-US" altLang="en-US" sz="2000" b="0" i="0" u="none" strike="noStrike" cap="none" normalizeH="0" baseline="0" dirty="0" err="1">
                <a:ln>
                  <a:noFill/>
                </a:ln>
                <a:solidFill>
                  <a:schemeClr val="bg2"/>
                </a:solidFill>
                <a:effectLst/>
                <a:cs typeface="Arial" panose="020B0604020202020204" pitchFamily="34" charset="0"/>
              </a:rPr>
              <a:t>colour</a:t>
            </a:r>
            <a:r>
              <a:rPr kumimoji="0" lang="en-US" altLang="en-US" sz="2000" b="0" i="0" u="none" strike="noStrike" cap="none" normalizeH="0" baseline="0" dirty="0">
                <a:ln>
                  <a:noFill/>
                </a:ln>
                <a:solidFill>
                  <a:schemeClr val="bg2"/>
                </a:solidFill>
                <a:effectLst/>
                <a:cs typeface="Arial" panose="020B0604020202020204" pitchFamily="34" charset="0"/>
              </a:rPr>
              <a:t> in his cheeks.</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000" b="0" i="0" u="none" strike="noStrike" cap="none" normalizeH="0" baseline="0" dirty="0">
                <a:ln>
                  <a:noFill/>
                </a:ln>
                <a:solidFill>
                  <a:schemeClr val="bg2"/>
                </a:solidFill>
                <a:effectLst/>
                <a:cs typeface="Arial" panose="020B0604020202020204" pitchFamily="34" charset="0"/>
              </a:rPr>
            </a:br>
            <a:endParaRPr kumimoji="0" lang="en-US" altLang="en-US" sz="2000" b="0" i="0" u="none" strike="noStrike" cap="none" normalizeH="0" baseline="0" dirty="0">
              <a:ln>
                <a:noFill/>
              </a:ln>
              <a:solidFill>
                <a:schemeClr val="bg2"/>
              </a:solidFill>
              <a:effectLst/>
              <a:cs typeface="Arial" panose="020B0604020202020204" pitchFamily="34" charset="0"/>
            </a:endParaRPr>
          </a:p>
        </p:txBody>
      </p:sp>
    </p:spTree>
    <p:extLst>
      <p:ext uri="{BB962C8B-B14F-4D97-AF65-F5344CB8AC3E}">
        <p14:creationId xmlns:p14="http://schemas.microsoft.com/office/powerpoint/2010/main" val="23950820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9DB60B46-BF4F-4479-A8FE-CAB6A8890DB7}"/>
              </a:ext>
            </a:extLst>
          </p:cNvPr>
          <p:cNvSpPr>
            <a:spLocks noGrp="1" noChangeArrowheads="1"/>
          </p:cNvSpPr>
          <p:nvPr>
            <p:ph type="body" idx="1"/>
          </p:nvPr>
        </p:nvSpPr>
        <p:spPr bwMode="auto">
          <a:xfrm>
            <a:off x="76200" y="152400"/>
            <a:ext cx="7010400"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bg2"/>
                </a:solidFill>
                <a:effectLst/>
                <a:cs typeface="Arial" panose="020B0604020202020204" pitchFamily="34" charset="0"/>
              </a:rPr>
              <a:t>Dr </a:t>
            </a:r>
            <a:r>
              <a:rPr kumimoji="0" lang="en-US" altLang="en-US" b="0" i="0" u="none" strike="noStrike" cap="none" normalizeH="0" baseline="0" dirty="0" err="1">
                <a:ln>
                  <a:noFill/>
                </a:ln>
                <a:solidFill>
                  <a:schemeClr val="bg2"/>
                </a:solidFill>
                <a:effectLst/>
                <a:cs typeface="Arial" panose="020B0604020202020204" pitchFamily="34" charset="0"/>
              </a:rPr>
              <a:t>Sadao</a:t>
            </a:r>
            <a:r>
              <a:rPr kumimoji="0" lang="en-US" altLang="en-US" b="0" i="0" u="none" strike="noStrike" cap="none" normalizeH="0" baseline="0" dirty="0">
                <a:ln>
                  <a:noFill/>
                </a:ln>
                <a:solidFill>
                  <a:schemeClr val="bg2"/>
                </a:solidFill>
                <a:effectLst/>
                <a:cs typeface="Arial" panose="020B0604020202020204" pitchFamily="34" charset="0"/>
              </a:rPr>
              <a:t> told him that he was quite well then. He offered to put his boat on the shore that night. It would have food and extra clothing in it. Tom might be able to row to that little island not far from the coast. It had not been fortified. Nobody lived there as it was submerged in storm. Since it was not the season of storm, he could live there till he saw a Korean fishing boat pass by.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bg2"/>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bg2"/>
                </a:solidFill>
                <a:effectLst/>
                <a:cs typeface="Arial" panose="020B0604020202020204" pitchFamily="34" charset="0"/>
              </a:rPr>
              <a:t>As soon as it was dark, </a:t>
            </a:r>
            <a:r>
              <a:rPr kumimoji="0" lang="en-US" altLang="en-US" b="0" i="0" u="none" strike="noStrike" cap="none" normalizeH="0" baseline="0" dirty="0" err="1">
                <a:ln>
                  <a:noFill/>
                </a:ln>
                <a:solidFill>
                  <a:schemeClr val="bg2"/>
                </a:solidFill>
                <a:effectLst/>
                <a:cs typeface="Arial" panose="020B0604020202020204" pitchFamily="34" charset="0"/>
              </a:rPr>
              <a:t>Sadao</a:t>
            </a:r>
            <a:r>
              <a:rPr kumimoji="0" lang="en-US" altLang="en-US" b="0" i="0" u="none" strike="noStrike" cap="none" normalizeH="0" baseline="0" dirty="0">
                <a:ln>
                  <a:noFill/>
                </a:ln>
                <a:solidFill>
                  <a:schemeClr val="bg2"/>
                </a:solidFill>
                <a:effectLst/>
                <a:cs typeface="Arial" panose="020B0604020202020204" pitchFamily="34" charset="0"/>
              </a:rPr>
              <a:t> made preparations to help the young man escape. He gave him his flashlight. He asked him to give him two flashes as the sun set in case his food ran out. In case he was still there and all right, he was to signal him only one. He was warned not to signal in darkness, for it would be seen. The prisoner was now dressed in Japanese clothes. A black cloth was wrapped round his blond head. He found the way to the boat. </a:t>
            </a:r>
            <a:r>
              <a:rPr kumimoji="0" lang="en-US" altLang="en-US" b="0" i="0" u="none" strike="noStrike" cap="none" normalizeH="0" baseline="0" dirty="0" err="1">
                <a:ln>
                  <a:noFill/>
                </a:ln>
                <a:solidFill>
                  <a:schemeClr val="bg2"/>
                </a:solidFill>
                <a:effectLst/>
                <a:cs typeface="Arial" panose="020B0604020202020204" pitchFamily="34" charset="0"/>
              </a:rPr>
              <a:t>Sadao</a:t>
            </a:r>
            <a:r>
              <a:rPr kumimoji="0" lang="en-US" altLang="en-US" b="0" i="0" u="none" strike="noStrike" cap="none" normalizeH="0" baseline="0" dirty="0">
                <a:ln>
                  <a:noFill/>
                </a:ln>
                <a:solidFill>
                  <a:schemeClr val="bg2"/>
                </a:solidFill>
                <a:effectLst/>
                <a:cs typeface="Arial" panose="020B0604020202020204" pitchFamily="34" charset="0"/>
              </a:rPr>
              <a:t> waited till he saw one flash from the shore.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bg2"/>
              </a:solidFill>
              <a:effectLs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chemeClr val="bg2"/>
                </a:solidFill>
                <a:effectLst/>
                <a:cs typeface="Arial" panose="020B0604020202020204" pitchFamily="34" charset="0"/>
              </a:rPr>
              <a:t>Dr </a:t>
            </a:r>
            <a:r>
              <a:rPr kumimoji="0" lang="en-US" altLang="en-US" b="0" i="0" u="none" strike="noStrike" cap="none" normalizeH="0" baseline="0" dirty="0" err="1">
                <a:ln>
                  <a:noFill/>
                </a:ln>
                <a:solidFill>
                  <a:schemeClr val="bg2"/>
                </a:solidFill>
                <a:effectLst/>
                <a:cs typeface="Arial" panose="020B0604020202020204" pitchFamily="34" charset="0"/>
              </a:rPr>
              <a:t>Sadao</a:t>
            </a:r>
            <a:r>
              <a:rPr kumimoji="0" lang="en-US" altLang="en-US" b="0" i="0" u="none" strike="noStrike" cap="none" normalizeH="0" baseline="0" dirty="0">
                <a:ln>
                  <a:noFill/>
                </a:ln>
                <a:solidFill>
                  <a:schemeClr val="bg2"/>
                </a:solidFill>
                <a:effectLst/>
                <a:cs typeface="Arial" panose="020B0604020202020204" pitchFamily="34" charset="0"/>
              </a:rPr>
              <a:t> had been called in the night to perform an emergency operation on the General. It involved his gall bladder. For twelve hours </a:t>
            </a:r>
            <a:r>
              <a:rPr kumimoji="0" lang="en-US" altLang="en-US" b="0" i="0" u="none" strike="noStrike" cap="none" normalizeH="0" baseline="0" dirty="0" err="1">
                <a:ln>
                  <a:noFill/>
                </a:ln>
                <a:solidFill>
                  <a:schemeClr val="bg2"/>
                </a:solidFill>
                <a:effectLst/>
                <a:cs typeface="Arial" panose="020B0604020202020204" pitchFamily="34" charset="0"/>
              </a:rPr>
              <a:t>Sadao</a:t>
            </a:r>
            <a:r>
              <a:rPr kumimoji="0" lang="en-US" altLang="en-US" b="0" i="0" u="none" strike="noStrike" cap="none" normalizeH="0" baseline="0" dirty="0">
                <a:ln>
                  <a:noFill/>
                </a:ln>
                <a:solidFill>
                  <a:schemeClr val="bg2"/>
                </a:solidFill>
                <a:effectLst/>
                <a:cs typeface="Arial" panose="020B0604020202020204" pitchFamily="34" charset="0"/>
              </a:rPr>
              <a:t> had not been sure the General would live. Then he began to breathe deeply again and to demand for food. </a:t>
            </a:r>
            <a:r>
              <a:rPr kumimoji="0" lang="en-US" altLang="en-US" b="0" i="0" u="none" strike="noStrike" cap="none" normalizeH="0" baseline="0" dirty="0" err="1">
                <a:ln>
                  <a:noFill/>
                </a:ln>
                <a:solidFill>
                  <a:schemeClr val="bg2"/>
                </a:solidFill>
                <a:effectLst/>
                <a:cs typeface="Arial" panose="020B0604020202020204" pitchFamily="34" charset="0"/>
              </a:rPr>
              <a:t>Sadao</a:t>
            </a:r>
            <a:r>
              <a:rPr kumimoji="0" lang="en-US" altLang="en-US" b="0" i="0" u="none" strike="noStrike" cap="none" normalizeH="0" baseline="0" dirty="0">
                <a:ln>
                  <a:noFill/>
                </a:ln>
                <a:solidFill>
                  <a:schemeClr val="bg2"/>
                </a:solidFill>
                <a:effectLst/>
                <a:cs typeface="Arial" panose="020B0604020202020204" pitchFamily="34" charset="0"/>
              </a:rPr>
              <a:t> had not been able to ask about the assassins. So far as he knew they had never come. The servants had returned. The room was cleaned.</a:t>
            </a:r>
          </a:p>
        </p:txBody>
      </p:sp>
    </p:spTree>
    <p:extLst>
      <p:ext uri="{BB962C8B-B14F-4D97-AF65-F5344CB8AC3E}">
        <p14:creationId xmlns:p14="http://schemas.microsoft.com/office/powerpoint/2010/main" val="663112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127CAE-E91C-4879-86B6-332930574F7D}"/>
              </a:ext>
            </a:extLst>
          </p:cNvPr>
          <p:cNvSpPr>
            <a:spLocks noGrp="1"/>
          </p:cNvSpPr>
          <p:nvPr>
            <p:ph type="body" idx="1"/>
          </p:nvPr>
        </p:nvSpPr>
        <p:spPr>
          <a:xfrm>
            <a:off x="152400" y="304800"/>
            <a:ext cx="6703060" cy="5486400"/>
          </a:xfrm>
        </p:spPr>
        <p:txBody>
          <a:bodyPr/>
          <a:lstStyle/>
          <a:p>
            <a:pPr algn="l"/>
            <a:r>
              <a:rPr lang="en-US" sz="2400" b="0" i="0" dirty="0">
                <a:solidFill>
                  <a:schemeClr val="bg2"/>
                </a:solidFill>
                <a:effectLst/>
                <a:latin typeface="Arial" panose="020B0604020202020204" pitchFamily="34" charset="0"/>
                <a:cs typeface="Arial" panose="020B0604020202020204" pitchFamily="34" charset="0"/>
              </a:rPr>
              <a:t>One week after the operation,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felt that the General was well enough to be spoken to about the prisoner.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informed him that the prisoner had escaped. The General asked the doctor whether he had not promised to kill the man for the doctor. He then confessed the truth. He had been suffering a great deal.</a:t>
            </a:r>
          </a:p>
          <a:p>
            <a:pPr algn="l"/>
            <a:endParaRPr lang="en-US" sz="2400" b="0" i="0" dirty="0">
              <a:solidFill>
                <a:schemeClr val="bg2"/>
              </a:solidFill>
              <a:effectLst/>
              <a:latin typeface="Arial" panose="020B0604020202020204" pitchFamily="34" charset="0"/>
              <a:cs typeface="Arial" panose="020B0604020202020204" pitchFamily="34" charset="0"/>
            </a:endParaRPr>
          </a:p>
          <a:p>
            <a:pPr algn="l"/>
            <a:r>
              <a:rPr lang="en-US" sz="2400" b="0" i="0" dirty="0">
                <a:solidFill>
                  <a:schemeClr val="bg2"/>
                </a:solidFill>
                <a:effectLst/>
                <a:latin typeface="Arial" panose="020B0604020202020204" pitchFamily="34" charset="0"/>
                <a:cs typeface="Arial" panose="020B0604020202020204" pitchFamily="34" charset="0"/>
              </a:rPr>
              <a:t>So, he thought of nothing but himself. He had forgotten his promise. That night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waited at dusk for the light from the island. There was none. His prisoner had gone away and was safe.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wondered why he could not kill the young man though white people were repulsive.</a:t>
            </a:r>
          </a:p>
          <a:p>
            <a:endParaRPr lang="en-IN" sz="2400"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6330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2308098"/>
            <a:ext cx="5417820" cy="1245235"/>
          </a:xfrm>
          <a:prstGeom prst="rect">
            <a:avLst/>
          </a:prstGeom>
        </p:spPr>
        <p:txBody>
          <a:bodyPr vert="horz" wrap="square" lIns="0" tIns="13335" rIns="0" bIns="0" rtlCol="0">
            <a:spAutoFit/>
          </a:bodyPr>
          <a:lstStyle/>
          <a:p>
            <a:pPr marL="12700">
              <a:lnSpc>
                <a:spcPct val="100000"/>
              </a:lnSpc>
              <a:spcBef>
                <a:spcPts val="105"/>
              </a:spcBef>
            </a:pPr>
            <a:r>
              <a:rPr sz="8000" dirty="0">
                <a:solidFill>
                  <a:srgbClr val="FFFF00"/>
                </a:solidFill>
                <a:latin typeface="Times New Roman"/>
                <a:cs typeface="Times New Roman"/>
              </a:rPr>
              <a:t>Thank</a:t>
            </a:r>
            <a:r>
              <a:rPr sz="8000" spc="-80" dirty="0">
                <a:solidFill>
                  <a:srgbClr val="FFFF00"/>
                </a:solidFill>
                <a:latin typeface="Times New Roman"/>
                <a:cs typeface="Times New Roman"/>
              </a:rPr>
              <a:t> </a:t>
            </a:r>
            <a:r>
              <a:rPr sz="8000" dirty="0">
                <a:solidFill>
                  <a:srgbClr val="FFFF00"/>
                </a:solidFill>
                <a:latin typeface="Times New Roman"/>
                <a:cs typeface="Times New Roman"/>
              </a:rPr>
              <a:t>you!!!</a:t>
            </a:r>
            <a:endParaRPr sz="8000">
              <a:latin typeface="Times New Roman"/>
              <a:cs typeface="Times New Roman"/>
            </a:endParaRPr>
          </a:p>
        </p:txBody>
      </p:sp>
      <p:sp>
        <p:nvSpPr>
          <p:cNvPr id="4" name="object 4"/>
          <p:cNvSpPr/>
          <p:nvPr/>
        </p:nvSpPr>
        <p:spPr>
          <a:xfrm>
            <a:off x="5984747" y="856486"/>
            <a:ext cx="3116579" cy="600151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413004" y="230124"/>
            <a:ext cx="8371332" cy="1444752"/>
          </a:xfrm>
          <a:prstGeom prst="rect">
            <a:avLst/>
          </a:prstGeom>
          <a:blipFill>
            <a:blip r:embed="rId2" cstate="print"/>
            <a:stretch>
              <a:fillRect/>
            </a:stretch>
          </a:blipFill>
        </p:spPr>
        <p:txBody>
          <a:bodyPr wrap="square" lIns="0" tIns="0" rIns="0" bIns="0" rtlCol="0"/>
          <a:lstStyle/>
          <a:p>
            <a:endParaRPr/>
          </a:p>
        </p:txBody>
      </p:sp>
      <p:sp>
        <p:nvSpPr>
          <p:cNvPr id="3" name="object 3"/>
          <p:cNvSpPr txBox="1">
            <a:spLocks noGrp="1"/>
          </p:cNvSpPr>
          <p:nvPr>
            <p:ph type="title"/>
          </p:nvPr>
        </p:nvSpPr>
        <p:spPr>
          <a:xfrm>
            <a:off x="535940" y="1392897"/>
            <a:ext cx="6703060" cy="1425711"/>
          </a:xfrm>
          <a:prstGeom prst="rect">
            <a:avLst/>
          </a:prstGeom>
        </p:spPr>
        <p:txBody>
          <a:bodyPr vert="horz" wrap="square" lIns="0" tIns="12700" rIns="0" bIns="0" rtlCol="0">
            <a:spAutoFit/>
          </a:bodyPr>
          <a:lstStyle/>
          <a:p>
            <a:pPr marL="12700" marR="5080">
              <a:lnSpc>
                <a:spcPct val="120100"/>
              </a:lnSpc>
              <a:spcBef>
                <a:spcPts val="100"/>
              </a:spcBef>
            </a:pPr>
            <a:r>
              <a:rPr sz="4000" b="1" i="1" spc="-350" dirty="0">
                <a:latin typeface="Times New Roman"/>
                <a:cs typeface="Times New Roman"/>
              </a:rPr>
              <a:t>Pearl </a:t>
            </a:r>
            <a:r>
              <a:rPr sz="4000" b="1" i="1" spc="-434" dirty="0">
                <a:latin typeface="Times New Roman"/>
                <a:cs typeface="Times New Roman"/>
              </a:rPr>
              <a:t>S </a:t>
            </a:r>
            <a:r>
              <a:rPr sz="4000" b="1" i="1" spc="-430" dirty="0">
                <a:latin typeface="Times New Roman"/>
                <a:cs typeface="Times New Roman"/>
              </a:rPr>
              <a:t>Buck </a:t>
            </a:r>
            <a:r>
              <a:rPr sz="4000" b="1" i="1" spc="-365" dirty="0">
                <a:latin typeface="Times New Roman"/>
                <a:cs typeface="Times New Roman"/>
              </a:rPr>
              <a:t>(1892-1973)  </a:t>
            </a:r>
            <a:r>
              <a:rPr sz="4000" b="1" i="1" spc="-320" dirty="0">
                <a:latin typeface="Times New Roman"/>
                <a:cs typeface="Times New Roman"/>
              </a:rPr>
              <a:t>Pulitzer </a:t>
            </a:r>
            <a:r>
              <a:rPr sz="4000" b="1" i="1" spc="-350" dirty="0">
                <a:latin typeface="Times New Roman"/>
                <a:cs typeface="Times New Roman"/>
              </a:rPr>
              <a:t>Prize,</a:t>
            </a:r>
            <a:r>
              <a:rPr lang="en-IN" sz="4000" b="1" i="1" spc="-350" dirty="0">
                <a:latin typeface="Times New Roman"/>
                <a:cs typeface="Times New Roman"/>
              </a:rPr>
              <a:t> </a:t>
            </a:r>
            <a:r>
              <a:rPr sz="4000" b="1" i="1" spc="-350" dirty="0">
                <a:latin typeface="Times New Roman"/>
                <a:cs typeface="Times New Roman"/>
              </a:rPr>
              <a:t>Nobel </a:t>
            </a:r>
            <a:r>
              <a:rPr sz="4000" b="1" i="1" spc="-335" dirty="0">
                <a:latin typeface="Times New Roman"/>
                <a:cs typeface="Times New Roman"/>
              </a:rPr>
              <a:t>Prize</a:t>
            </a:r>
            <a:r>
              <a:rPr sz="4000" b="1" i="1" spc="85" dirty="0">
                <a:latin typeface="Times New Roman"/>
                <a:cs typeface="Times New Roman"/>
              </a:rPr>
              <a:t> </a:t>
            </a:r>
            <a:r>
              <a:rPr sz="4000" spc="-340" dirty="0">
                <a:latin typeface="Times New Roman"/>
                <a:cs typeface="Times New Roman"/>
              </a:rPr>
              <a:t>winner.</a:t>
            </a:r>
            <a:endParaRPr sz="4000" dirty="0">
              <a:latin typeface="Times New Roman"/>
              <a:cs typeface="Times New Roman"/>
            </a:endParaRPr>
          </a:p>
        </p:txBody>
      </p:sp>
      <p:sp>
        <p:nvSpPr>
          <p:cNvPr id="4" name="object 4"/>
          <p:cNvSpPr txBox="1"/>
          <p:nvPr/>
        </p:nvSpPr>
        <p:spPr>
          <a:xfrm>
            <a:off x="535940" y="2979242"/>
            <a:ext cx="6703060" cy="635000"/>
          </a:xfrm>
          <a:prstGeom prst="rect">
            <a:avLst/>
          </a:prstGeom>
        </p:spPr>
        <p:txBody>
          <a:bodyPr vert="horz" wrap="square" lIns="0" tIns="12065" rIns="0" bIns="0" rtlCol="0">
            <a:spAutoFit/>
          </a:bodyPr>
          <a:lstStyle/>
          <a:p>
            <a:pPr marL="355600" indent="-342900">
              <a:lnSpc>
                <a:spcPct val="100000"/>
              </a:lnSpc>
              <a:spcBef>
                <a:spcPts val="95"/>
              </a:spcBef>
              <a:buFont typeface="Arial"/>
              <a:buChar char="•"/>
              <a:tabLst>
                <a:tab pos="355600" algn="l"/>
              </a:tabLst>
            </a:pPr>
            <a:r>
              <a:rPr sz="4000" spc="-345" dirty="0">
                <a:solidFill>
                  <a:srgbClr val="FFFFFF"/>
                </a:solidFill>
                <a:latin typeface="Times New Roman"/>
                <a:cs typeface="Times New Roman"/>
              </a:rPr>
              <a:t>Believes </a:t>
            </a:r>
            <a:r>
              <a:rPr sz="4000" spc="-305" dirty="0">
                <a:solidFill>
                  <a:srgbClr val="FFFFFF"/>
                </a:solidFill>
                <a:latin typeface="Times New Roman"/>
                <a:cs typeface="Times New Roman"/>
              </a:rPr>
              <a:t>in </a:t>
            </a:r>
            <a:r>
              <a:rPr sz="4000" b="1" i="1" spc="-370" dirty="0">
                <a:solidFill>
                  <a:srgbClr val="FFFFFF"/>
                </a:solidFill>
                <a:latin typeface="Times New Roman"/>
                <a:cs typeface="Times New Roman"/>
              </a:rPr>
              <a:t>brotherhood</a:t>
            </a:r>
            <a:r>
              <a:rPr sz="4000" b="1" i="1" spc="50" dirty="0">
                <a:solidFill>
                  <a:srgbClr val="FFFFFF"/>
                </a:solidFill>
                <a:latin typeface="Times New Roman"/>
                <a:cs typeface="Times New Roman"/>
              </a:rPr>
              <a:t> </a:t>
            </a:r>
            <a:r>
              <a:rPr lang="en-IN" sz="4000" b="1" i="1" spc="-300" dirty="0">
                <a:solidFill>
                  <a:srgbClr val="FFFFFF"/>
                </a:solidFill>
                <a:latin typeface="Times New Roman"/>
                <a:cs typeface="Times New Roman"/>
              </a:rPr>
              <a:t>&amp; </a:t>
            </a:r>
            <a:r>
              <a:rPr sz="4000" b="1" i="1" spc="-300" dirty="0">
                <a:solidFill>
                  <a:srgbClr val="FFFFFF"/>
                </a:solidFill>
                <a:latin typeface="Times New Roman"/>
                <a:cs typeface="Times New Roman"/>
              </a:rPr>
              <a:t>equality</a:t>
            </a:r>
            <a:r>
              <a:rPr sz="4000" spc="-300" dirty="0">
                <a:solidFill>
                  <a:srgbClr val="FFFFFF"/>
                </a:solidFill>
                <a:latin typeface="Times New Roman"/>
                <a:cs typeface="Times New Roman"/>
              </a:rPr>
              <a:t>.</a:t>
            </a:r>
            <a:endParaRPr sz="4000" dirty="0">
              <a:latin typeface="Times New Roman"/>
              <a:cs typeface="Times New Roman"/>
            </a:endParaRPr>
          </a:p>
        </p:txBody>
      </p:sp>
      <p:sp>
        <p:nvSpPr>
          <p:cNvPr id="5" name="object 5"/>
          <p:cNvSpPr/>
          <p:nvPr/>
        </p:nvSpPr>
        <p:spPr>
          <a:xfrm>
            <a:off x="571500" y="3643884"/>
            <a:ext cx="2357628" cy="3063240"/>
          </a:xfrm>
          <a:prstGeom prst="rect">
            <a:avLst/>
          </a:prstGeom>
          <a:blipFill>
            <a:blip r:embed="rId3" cstate="print"/>
            <a:stretch>
              <a:fillRect/>
            </a:stretch>
          </a:blipFill>
        </p:spPr>
        <p:txBody>
          <a:bodyPr wrap="square" lIns="0" tIns="0" rIns="0" bIns="0" rtlCol="0"/>
          <a:lstStyle/>
          <a:p>
            <a:endParaRPr/>
          </a:p>
        </p:txBody>
      </p:sp>
      <p:sp>
        <p:nvSpPr>
          <p:cNvPr id="6" name="object 6"/>
          <p:cNvSpPr/>
          <p:nvPr/>
        </p:nvSpPr>
        <p:spPr>
          <a:xfrm>
            <a:off x="3357371" y="3643884"/>
            <a:ext cx="3323844" cy="2857500"/>
          </a:xfrm>
          <a:prstGeom prst="rect">
            <a:avLst/>
          </a:prstGeom>
          <a:blipFill>
            <a:blip r:embed="rId4"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597402" y="478663"/>
            <a:ext cx="1951989" cy="696595"/>
          </a:xfrm>
          <a:prstGeom prst="rect">
            <a:avLst/>
          </a:prstGeom>
        </p:spPr>
        <p:txBody>
          <a:bodyPr vert="horz" wrap="square" lIns="0" tIns="13335" rIns="0" bIns="0" rtlCol="0">
            <a:spAutoFit/>
          </a:bodyPr>
          <a:lstStyle/>
          <a:p>
            <a:pPr marL="12700">
              <a:lnSpc>
                <a:spcPct val="100000"/>
              </a:lnSpc>
              <a:spcBef>
                <a:spcPts val="105"/>
              </a:spcBef>
            </a:pPr>
            <a:r>
              <a:rPr dirty="0">
                <a:latin typeface="Times New Roman"/>
                <a:cs typeface="Times New Roman"/>
              </a:rPr>
              <a:t>THEME</a:t>
            </a:r>
          </a:p>
        </p:txBody>
      </p:sp>
      <p:sp>
        <p:nvSpPr>
          <p:cNvPr id="3" name="object 3"/>
          <p:cNvSpPr txBox="1"/>
          <p:nvPr/>
        </p:nvSpPr>
        <p:spPr>
          <a:xfrm>
            <a:off x="228600" y="1506192"/>
            <a:ext cx="6877685" cy="1859280"/>
          </a:xfrm>
          <a:prstGeom prst="rect">
            <a:avLst/>
          </a:prstGeom>
        </p:spPr>
        <p:txBody>
          <a:bodyPr vert="horz" wrap="square" lIns="0" tIns="124460" rIns="0" bIns="0" rtlCol="0">
            <a:spAutoFit/>
          </a:bodyPr>
          <a:lstStyle/>
          <a:p>
            <a:pPr marL="12066">
              <a:lnSpc>
                <a:spcPct val="100000"/>
              </a:lnSpc>
              <a:spcBef>
                <a:spcPts val="980"/>
              </a:spcBef>
              <a:tabLst>
                <a:tab pos="469900" algn="l"/>
                <a:tab pos="470534" algn="l"/>
              </a:tabLst>
            </a:pPr>
            <a:r>
              <a:rPr sz="3600" spc="-5" dirty="0">
                <a:solidFill>
                  <a:srgbClr val="FFFFFF"/>
                </a:solidFill>
                <a:latin typeface="Times New Roman"/>
                <a:cs typeface="Times New Roman"/>
              </a:rPr>
              <a:t>Humanism transcends</a:t>
            </a:r>
            <a:endParaRPr sz="3600" dirty="0">
              <a:latin typeface="Times New Roman"/>
              <a:cs typeface="Times New Roman"/>
            </a:endParaRPr>
          </a:p>
          <a:p>
            <a:pPr marL="12065" marR="5080">
              <a:lnSpc>
                <a:spcPct val="120000"/>
              </a:lnSpc>
              <a:spcBef>
                <a:spcPts val="20"/>
              </a:spcBef>
              <a:tabLst>
                <a:tab pos="354965" algn="l"/>
                <a:tab pos="355600" algn="l"/>
              </a:tabLst>
            </a:pPr>
            <a:r>
              <a:rPr sz="3200" dirty="0">
                <a:solidFill>
                  <a:srgbClr val="FFFFFF"/>
                </a:solidFill>
                <a:latin typeface="Times New Roman"/>
                <a:cs typeface="Times New Roman"/>
              </a:rPr>
              <a:t>The story reveals the conflict</a:t>
            </a:r>
            <a:r>
              <a:rPr sz="3200" spc="-85" dirty="0">
                <a:solidFill>
                  <a:srgbClr val="FFFFFF"/>
                </a:solidFill>
                <a:latin typeface="Times New Roman"/>
                <a:cs typeface="Times New Roman"/>
              </a:rPr>
              <a:t> </a:t>
            </a:r>
            <a:r>
              <a:rPr sz="3200" dirty="0">
                <a:solidFill>
                  <a:srgbClr val="FFFFFF"/>
                </a:solidFill>
                <a:latin typeface="Times New Roman"/>
                <a:cs typeface="Times New Roman"/>
              </a:rPr>
              <a:t>between  East and</a:t>
            </a:r>
            <a:r>
              <a:rPr sz="3200" spc="-80" dirty="0">
                <a:solidFill>
                  <a:srgbClr val="FFFFFF"/>
                </a:solidFill>
                <a:latin typeface="Times New Roman"/>
                <a:cs typeface="Times New Roman"/>
              </a:rPr>
              <a:t> </a:t>
            </a:r>
            <a:r>
              <a:rPr sz="3200" spc="-65" dirty="0">
                <a:solidFill>
                  <a:srgbClr val="FFFFFF"/>
                </a:solidFill>
                <a:latin typeface="Times New Roman"/>
                <a:cs typeface="Times New Roman"/>
              </a:rPr>
              <a:t>West</a:t>
            </a:r>
            <a:endParaRPr sz="3200" dirty="0">
              <a:latin typeface="Times New Roman"/>
              <a:cs typeface="Times New Roman"/>
            </a:endParaRPr>
          </a:p>
        </p:txBody>
      </p:sp>
      <p:sp>
        <p:nvSpPr>
          <p:cNvPr id="4" name="object 4"/>
          <p:cNvSpPr/>
          <p:nvPr/>
        </p:nvSpPr>
        <p:spPr>
          <a:xfrm>
            <a:off x="284988" y="3365472"/>
            <a:ext cx="5734812" cy="3340127"/>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074545" y="466470"/>
            <a:ext cx="3971925" cy="696595"/>
          </a:xfrm>
          <a:prstGeom prst="rect">
            <a:avLst/>
          </a:prstGeom>
        </p:spPr>
        <p:txBody>
          <a:bodyPr vert="horz" wrap="square" lIns="0" tIns="13335" rIns="0" bIns="0" rtlCol="0">
            <a:spAutoFit/>
          </a:bodyPr>
          <a:lstStyle/>
          <a:p>
            <a:pPr marL="12700">
              <a:lnSpc>
                <a:spcPct val="100000"/>
              </a:lnSpc>
              <a:spcBef>
                <a:spcPts val="105"/>
              </a:spcBef>
            </a:pPr>
            <a:r>
              <a:rPr dirty="0">
                <a:latin typeface="Times New Roman"/>
                <a:cs typeface="Times New Roman"/>
              </a:rPr>
              <a:t>BACKGROUND</a:t>
            </a:r>
          </a:p>
        </p:txBody>
      </p:sp>
      <p:sp>
        <p:nvSpPr>
          <p:cNvPr id="3" name="object 3"/>
          <p:cNvSpPr txBox="1"/>
          <p:nvPr/>
        </p:nvSpPr>
        <p:spPr>
          <a:xfrm>
            <a:off x="535940" y="1392897"/>
            <a:ext cx="6741795" cy="1489710"/>
          </a:xfrm>
          <a:prstGeom prst="rect">
            <a:avLst/>
          </a:prstGeom>
        </p:spPr>
        <p:txBody>
          <a:bodyPr vert="horz" wrap="square" lIns="0" tIns="135255" rIns="0" bIns="0" rtlCol="0">
            <a:spAutoFit/>
          </a:bodyPr>
          <a:lstStyle/>
          <a:p>
            <a:pPr marL="355600" indent="-342900">
              <a:lnSpc>
                <a:spcPct val="100000"/>
              </a:lnSpc>
              <a:spcBef>
                <a:spcPts val="1065"/>
              </a:spcBef>
              <a:buFont typeface="Arial"/>
              <a:buChar char="•"/>
              <a:tabLst>
                <a:tab pos="355600" algn="l"/>
              </a:tabLst>
            </a:pPr>
            <a:r>
              <a:rPr sz="4000" spc="-500" dirty="0">
                <a:solidFill>
                  <a:srgbClr val="FFFFFF"/>
                </a:solidFill>
                <a:latin typeface="Times New Roman"/>
                <a:cs typeface="Times New Roman"/>
              </a:rPr>
              <a:t>US </a:t>
            </a:r>
            <a:r>
              <a:rPr lang="en-IN" sz="4000" spc="-500" dirty="0">
                <a:solidFill>
                  <a:srgbClr val="FFFFFF"/>
                </a:solidFill>
                <a:latin typeface="Times New Roman"/>
                <a:cs typeface="Times New Roman"/>
              </a:rPr>
              <a:t> </a:t>
            </a:r>
            <a:r>
              <a:rPr sz="4000" spc="-380" dirty="0">
                <a:solidFill>
                  <a:srgbClr val="FFFFFF"/>
                </a:solidFill>
                <a:latin typeface="Times New Roman"/>
                <a:cs typeface="Times New Roman"/>
              </a:rPr>
              <a:t>and </a:t>
            </a:r>
            <a:r>
              <a:rPr sz="4000" spc="-360" dirty="0">
                <a:solidFill>
                  <a:srgbClr val="FFFFFF"/>
                </a:solidFill>
                <a:latin typeface="Times New Roman"/>
                <a:cs typeface="Times New Roman"/>
              </a:rPr>
              <a:t>Japan</a:t>
            </a:r>
            <a:r>
              <a:rPr sz="4000" spc="-225" dirty="0">
                <a:solidFill>
                  <a:srgbClr val="FFFFFF"/>
                </a:solidFill>
                <a:latin typeface="Times New Roman"/>
                <a:cs typeface="Times New Roman"/>
              </a:rPr>
              <a:t> </a:t>
            </a:r>
            <a:r>
              <a:rPr sz="4000" spc="-365" dirty="0">
                <a:solidFill>
                  <a:srgbClr val="FFFFFF"/>
                </a:solidFill>
                <a:latin typeface="Times New Roman"/>
                <a:cs typeface="Times New Roman"/>
              </a:rPr>
              <a:t>war(1941)</a:t>
            </a:r>
            <a:endParaRPr sz="4000" dirty="0">
              <a:latin typeface="Times New Roman"/>
              <a:cs typeface="Times New Roman"/>
            </a:endParaRPr>
          </a:p>
          <a:p>
            <a:pPr marL="355600" indent="-342900">
              <a:lnSpc>
                <a:spcPct val="100000"/>
              </a:lnSpc>
              <a:spcBef>
                <a:spcPts val="965"/>
              </a:spcBef>
              <a:buFont typeface="Arial"/>
              <a:buChar char="•"/>
              <a:tabLst>
                <a:tab pos="355600" algn="l"/>
              </a:tabLst>
            </a:pPr>
            <a:r>
              <a:rPr sz="4000" spc="-355" dirty="0">
                <a:solidFill>
                  <a:srgbClr val="FFFFFF"/>
                </a:solidFill>
                <a:latin typeface="Times New Roman"/>
                <a:cs typeface="Times New Roman"/>
              </a:rPr>
              <a:t>Japanese </a:t>
            </a:r>
            <a:r>
              <a:rPr sz="4000" spc="-385" dirty="0">
                <a:solidFill>
                  <a:srgbClr val="FFFFFF"/>
                </a:solidFill>
                <a:latin typeface="Times New Roman"/>
                <a:cs typeface="Times New Roman"/>
              </a:rPr>
              <a:t>were </a:t>
            </a:r>
            <a:r>
              <a:rPr sz="4000" spc="-330" dirty="0">
                <a:solidFill>
                  <a:srgbClr val="FFFFFF"/>
                </a:solidFill>
                <a:latin typeface="Times New Roman"/>
                <a:cs typeface="Times New Roman"/>
              </a:rPr>
              <a:t>superior </a:t>
            </a:r>
            <a:r>
              <a:rPr sz="4000" spc="-355" dirty="0">
                <a:solidFill>
                  <a:srgbClr val="FFFFFF"/>
                </a:solidFill>
                <a:latin typeface="Times New Roman"/>
                <a:cs typeface="Times New Roman"/>
              </a:rPr>
              <a:t>over</a:t>
            </a:r>
            <a:r>
              <a:rPr sz="4000" spc="-305" dirty="0">
                <a:solidFill>
                  <a:srgbClr val="FFFFFF"/>
                </a:solidFill>
                <a:latin typeface="Times New Roman"/>
                <a:cs typeface="Times New Roman"/>
              </a:rPr>
              <a:t> </a:t>
            </a:r>
            <a:r>
              <a:rPr sz="4000" spc="-360" dirty="0">
                <a:solidFill>
                  <a:srgbClr val="FFFFFF"/>
                </a:solidFill>
                <a:latin typeface="Times New Roman"/>
                <a:cs typeface="Times New Roman"/>
              </a:rPr>
              <a:t>americans</a:t>
            </a:r>
            <a:endParaRPr sz="4000" dirty="0">
              <a:latin typeface="Times New Roman"/>
              <a:cs typeface="Times New Roman"/>
            </a:endParaRPr>
          </a:p>
        </p:txBody>
      </p:sp>
      <p:sp>
        <p:nvSpPr>
          <p:cNvPr id="4" name="object 4"/>
          <p:cNvSpPr/>
          <p:nvPr/>
        </p:nvSpPr>
        <p:spPr>
          <a:xfrm>
            <a:off x="284988" y="3715511"/>
            <a:ext cx="3624072" cy="2028444"/>
          </a:xfrm>
          <a:prstGeom prst="rect">
            <a:avLst/>
          </a:prstGeom>
          <a:blipFill>
            <a:blip r:embed="rId2" cstate="print"/>
            <a:stretch>
              <a:fillRect/>
            </a:stretch>
          </a:blipFill>
        </p:spPr>
        <p:txBody>
          <a:bodyPr wrap="square" lIns="0" tIns="0" rIns="0" bIns="0" rtlCol="0"/>
          <a:lstStyle/>
          <a:p>
            <a:endParaRPr/>
          </a:p>
        </p:txBody>
      </p:sp>
      <p:sp>
        <p:nvSpPr>
          <p:cNvPr id="5" name="object 5"/>
          <p:cNvSpPr/>
          <p:nvPr/>
        </p:nvSpPr>
        <p:spPr>
          <a:xfrm>
            <a:off x="4215384" y="3785615"/>
            <a:ext cx="2732532" cy="1859280"/>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2619756" cy="1743455"/>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3572255" y="0"/>
            <a:ext cx="2857500" cy="1600200"/>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7072883" y="0"/>
            <a:ext cx="2071115" cy="178612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7306056" y="2570988"/>
            <a:ext cx="1837944" cy="1929383"/>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0" y="2642616"/>
            <a:ext cx="2857500" cy="1600199"/>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6295644" y="5071871"/>
            <a:ext cx="2848355" cy="1600199"/>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284988" y="4928615"/>
            <a:ext cx="1877568" cy="1929383"/>
          </a:xfrm>
          <a:prstGeom prst="rect">
            <a:avLst/>
          </a:prstGeom>
          <a:blipFill>
            <a:blip r:embed="rId8" cstate="print"/>
            <a:stretch>
              <a:fillRect/>
            </a:stretch>
          </a:blipFill>
        </p:spPr>
        <p:txBody>
          <a:bodyPr wrap="square" lIns="0" tIns="0" rIns="0" bIns="0" rtlCol="0"/>
          <a:lstStyle/>
          <a:p>
            <a:endParaRPr/>
          </a:p>
        </p:txBody>
      </p:sp>
      <p:grpSp>
        <p:nvGrpSpPr>
          <p:cNvPr id="9" name="object 9"/>
          <p:cNvGrpSpPr/>
          <p:nvPr/>
        </p:nvGrpSpPr>
        <p:grpSpPr>
          <a:xfrm>
            <a:off x="2702051" y="774191"/>
            <a:ext cx="812800" cy="454659"/>
            <a:chOff x="2702051" y="774191"/>
            <a:chExt cx="812800" cy="454659"/>
          </a:xfrm>
        </p:grpSpPr>
        <p:sp>
          <p:nvSpPr>
            <p:cNvPr id="10" name="object 10"/>
            <p:cNvSpPr/>
            <p:nvPr/>
          </p:nvSpPr>
          <p:spPr>
            <a:xfrm>
              <a:off x="2715005" y="787145"/>
              <a:ext cx="786765" cy="428625"/>
            </a:xfrm>
            <a:custGeom>
              <a:avLst/>
              <a:gdLst/>
              <a:ahLst/>
              <a:cxnLst/>
              <a:rect l="l" t="t" r="r" b="b"/>
              <a:pathLst>
                <a:path w="786764" h="428625">
                  <a:moveTo>
                    <a:pt x="572261" y="0"/>
                  </a:moveTo>
                  <a:lnTo>
                    <a:pt x="572261" y="107061"/>
                  </a:lnTo>
                  <a:lnTo>
                    <a:pt x="0" y="107061"/>
                  </a:lnTo>
                  <a:lnTo>
                    <a:pt x="0" y="321182"/>
                  </a:lnTo>
                  <a:lnTo>
                    <a:pt x="572261" y="321182"/>
                  </a:lnTo>
                  <a:lnTo>
                    <a:pt x="572261" y="428243"/>
                  </a:lnTo>
                  <a:lnTo>
                    <a:pt x="786383" y="214121"/>
                  </a:lnTo>
                  <a:lnTo>
                    <a:pt x="572261" y="0"/>
                  </a:lnTo>
                  <a:close/>
                </a:path>
              </a:pathLst>
            </a:custGeom>
            <a:solidFill>
              <a:srgbClr val="FFFF00"/>
            </a:solidFill>
          </p:spPr>
          <p:txBody>
            <a:bodyPr wrap="square" lIns="0" tIns="0" rIns="0" bIns="0" rtlCol="0"/>
            <a:lstStyle/>
            <a:p>
              <a:endParaRPr/>
            </a:p>
          </p:txBody>
        </p:sp>
        <p:sp>
          <p:nvSpPr>
            <p:cNvPr id="11" name="object 11"/>
            <p:cNvSpPr/>
            <p:nvPr/>
          </p:nvSpPr>
          <p:spPr>
            <a:xfrm>
              <a:off x="2715005" y="787145"/>
              <a:ext cx="786765" cy="428625"/>
            </a:xfrm>
            <a:custGeom>
              <a:avLst/>
              <a:gdLst/>
              <a:ahLst/>
              <a:cxnLst/>
              <a:rect l="l" t="t" r="r" b="b"/>
              <a:pathLst>
                <a:path w="786764" h="428625">
                  <a:moveTo>
                    <a:pt x="0" y="107061"/>
                  </a:moveTo>
                  <a:lnTo>
                    <a:pt x="572261" y="107061"/>
                  </a:lnTo>
                  <a:lnTo>
                    <a:pt x="572261" y="0"/>
                  </a:lnTo>
                  <a:lnTo>
                    <a:pt x="786383" y="214121"/>
                  </a:lnTo>
                  <a:lnTo>
                    <a:pt x="572261" y="428243"/>
                  </a:lnTo>
                  <a:lnTo>
                    <a:pt x="572261" y="321182"/>
                  </a:lnTo>
                  <a:lnTo>
                    <a:pt x="0" y="321182"/>
                  </a:lnTo>
                  <a:lnTo>
                    <a:pt x="0" y="107061"/>
                  </a:lnTo>
                  <a:close/>
                </a:path>
              </a:pathLst>
            </a:custGeom>
            <a:ln w="25908">
              <a:solidFill>
                <a:srgbClr val="385D89"/>
              </a:solidFill>
            </a:ln>
          </p:spPr>
          <p:txBody>
            <a:bodyPr wrap="square" lIns="0" tIns="0" rIns="0" bIns="0" rtlCol="0"/>
            <a:lstStyle/>
            <a:p>
              <a:endParaRPr/>
            </a:p>
          </p:txBody>
        </p:sp>
      </p:grpSp>
      <p:grpSp>
        <p:nvGrpSpPr>
          <p:cNvPr id="12" name="object 12"/>
          <p:cNvGrpSpPr/>
          <p:nvPr/>
        </p:nvGrpSpPr>
        <p:grpSpPr>
          <a:xfrm>
            <a:off x="6417564" y="702563"/>
            <a:ext cx="669290" cy="382905"/>
            <a:chOff x="6417564" y="702563"/>
            <a:chExt cx="669290" cy="382905"/>
          </a:xfrm>
        </p:grpSpPr>
        <p:sp>
          <p:nvSpPr>
            <p:cNvPr id="13" name="object 13"/>
            <p:cNvSpPr/>
            <p:nvPr/>
          </p:nvSpPr>
          <p:spPr>
            <a:xfrm>
              <a:off x="6430518" y="715517"/>
              <a:ext cx="643255" cy="356870"/>
            </a:xfrm>
            <a:custGeom>
              <a:avLst/>
              <a:gdLst/>
              <a:ahLst/>
              <a:cxnLst/>
              <a:rect l="l" t="t" r="r" b="b"/>
              <a:pathLst>
                <a:path w="643254" h="356869">
                  <a:moveTo>
                    <a:pt x="464820" y="0"/>
                  </a:moveTo>
                  <a:lnTo>
                    <a:pt x="464820" y="89154"/>
                  </a:lnTo>
                  <a:lnTo>
                    <a:pt x="0" y="89154"/>
                  </a:lnTo>
                  <a:lnTo>
                    <a:pt x="0" y="267462"/>
                  </a:lnTo>
                  <a:lnTo>
                    <a:pt x="464820" y="267462"/>
                  </a:lnTo>
                  <a:lnTo>
                    <a:pt x="464820" y="356616"/>
                  </a:lnTo>
                  <a:lnTo>
                    <a:pt x="643128" y="178308"/>
                  </a:lnTo>
                  <a:lnTo>
                    <a:pt x="464820" y="0"/>
                  </a:lnTo>
                  <a:close/>
                </a:path>
              </a:pathLst>
            </a:custGeom>
            <a:solidFill>
              <a:srgbClr val="FFFF00"/>
            </a:solidFill>
          </p:spPr>
          <p:txBody>
            <a:bodyPr wrap="square" lIns="0" tIns="0" rIns="0" bIns="0" rtlCol="0"/>
            <a:lstStyle/>
            <a:p>
              <a:endParaRPr/>
            </a:p>
          </p:txBody>
        </p:sp>
        <p:sp>
          <p:nvSpPr>
            <p:cNvPr id="14" name="object 14"/>
            <p:cNvSpPr/>
            <p:nvPr/>
          </p:nvSpPr>
          <p:spPr>
            <a:xfrm>
              <a:off x="6430518" y="715517"/>
              <a:ext cx="643255" cy="356870"/>
            </a:xfrm>
            <a:custGeom>
              <a:avLst/>
              <a:gdLst/>
              <a:ahLst/>
              <a:cxnLst/>
              <a:rect l="l" t="t" r="r" b="b"/>
              <a:pathLst>
                <a:path w="643254" h="356869">
                  <a:moveTo>
                    <a:pt x="0" y="89154"/>
                  </a:moveTo>
                  <a:lnTo>
                    <a:pt x="464820" y="89154"/>
                  </a:lnTo>
                  <a:lnTo>
                    <a:pt x="464820" y="0"/>
                  </a:lnTo>
                  <a:lnTo>
                    <a:pt x="643128" y="178308"/>
                  </a:lnTo>
                  <a:lnTo>
                    <a:pt x="464820" y="356616"/>
                  </a:lnTo>
                  <a:lnTo>
                    <a:pt x="464820" y="267462"/>
                  </a:lnTo>
                  <a:lnTo>
                    <a:pt x="0" y="267462"/>
                  </a:lnTo>
                  <a:lnTo>
                    <a:pt x="0" y="89154"/>
                  </a:lnTo>
                  <a:close/>
                </a:path>
              </a:pathLst>
            </a:custGeom>
            <a:ln w="25908">
              <a:solidFill>
                <a:srgbClr val="385D89"/>
              </a:solidFill>
            </a:ln>
          </p:spPr>
          <p:txBody>
            <a:bodyPr wrap="square" lIns="0" tIns="0" rIns="0" bIns="0" rtlCol="0"/>
            <a:lstStyle/>
            <a:p>
              <a:endParaRPr/>
            </a:p>
          </p:txBody>
        </p:sp>
      </p:grpSp>
      <p:grpSp>
        <p:nvGrpSpPr>
          <p:cNvPr id="15" name="object 15"/>
          <p:cNvGrpSpPr/>
          <p:nvPr/>
        </p:nvGrpSpPr>
        <p:grpSpPr>
          <a:xfrm>
            <a:off x="7988807" y="1845564"/>
            <a:ext cx="382905" cy="597535"/>
            <a:chOff x="7988807" y="1845564"/>
            <a:chExt cx="382905" cy="597535"/>
          </a:xfrm>
        </p:grpSpPr>
        <p:sp>
          <p:nvSpPr>
            <p:cNvPr id="16" name="object 16"/>
            <p:cNvSpPr/>
            <p:nvPr/>
          </p:nvSpPr>
          <p:spPr>
            <a:xfrm>
              <a:off x="8001761" y="1858518"/>
              <a:ext cx="356870" cy="571500"/>
            </a:xfrm>
            <a:custGeom>
              <a:avLst/>
              <a:gdLst/>
              <a:ahLst/>
              <a:cxnLst/>
              <a:rect l="l" t="t" r="r" b="b"/>
              <a:pathLst>
                <a:path w="356870" h="571500">
                  <a:moveTo>
                    <a:pt x="267462" y="0"/>
                  </a:moveTo>
                  <a:lnTo>
                    <a:pt x="89154" y="0"/>
                  </a:lnTo>
                  <a:lnTo>
                    <a:pt x="89154" y="393192"/>
                  </a:lnTo>
                  <a:lnTo>
                    <a:pt x="0" y="393192"/>
                  </a:lnTo>
                  <a:lnTo>
                    <a:pt x="178308" y="571500"/>
                  </a:lnTo>
                  <a:lnTo>
                    <a:pt x="356616" y="393192"/>
                  </a:lnTo>
                  <a:lnTo>
                    <a:pt x="267462" y="393192"/>
                  </a:lnTo>
                  <a:lnTo>
                    <a:pt x="267462" y="0"/>
                  </a:lnTo>
                  <a:close/>
                </a:path>
              </a:pathLst>
            </a:custGeom>
            <a:solidFill>
              <a:srgbClr val="FFFF00"/>
            </a:solidFill>
          </p:spPr>
          <p:txBody>
            <a:bodyPr wrap="square" lIns="0" tIns="0" rIns="0" bIns="0" rtlCol="0"/>
            <a:lstStyle/>
            <a:p>
              <a:endParaRPr/>
            </a:p>
          </p:txBody>
        </p:sp>
        <p:sp>
          <p:nvSpPr>
            <p:cNvPr id="17" name="object 17"/>
            <p:cNvSpPr/>
            <p:nvPr/>
          </p:nvSpPr>
          <p:spPr>
            <a:xfrm>
              <a:off x="8001761" y="1858518"/>
              <a:ext cx="356870" cy="571500"/>
            </a:xfrm>
            <a:custGeom>
              <a:avLst/>
              <a:gdLst/>
              <a:ahLst/>
              <a:cxnLst/>
              <a:rect l="l" t="t" r="r" b="b"/>
              <a:pathLst>
                <a:path w="356870" h="571500">
                  <a:moveTo>
                    <a:pt x="0" y="393192"/>
                  </a:moveTo>
                  <a:lnTo>
                    <a:pt x="89154" y="393192"/>
                  </a:lnTo>
                  <a:lnTo>
                    <a:pt x="89154" y="0"/>
                  </a:lnTo>
                  <a:lnTo>
                    <a:pt x="267462" y="0"/>
                  </a:lnTo>
                  <a:lnTo>
                    <a:pt x="267462" y="393192"/>
                  </a:lnTo>
                  <a:lnTo>
                    <a:pt x="356616" y="393192"/>
                  </a:lnTo>
                  <a:lnTo>
                    <a:pt x="178308" y="571500"/>
                  </a:lnTo>
                  <a:lnTo>
                    <a:pt x="0" y="393192"/>
                  </a:lnTo>
                  <a:close/>
                </a:path>
              </a:pathLst>
            </a:custGeom>
            <a:ln w="25907">
              <a:solidFill>
                <a:srgbClr val="385D89"/>
              </a:solidFill>
            </a:ln>
          </p:spPr>
          <p:txBody>
            <a:bodyPr wrap="square" lIns="0" tIns="0" rIns="0" bIns="0" rtlCol="0"/>
            <a:lstStyle/>
            <a:p>
              <a:endParaRPr/>
            </a:p>
          </p:txBody>
        </p:sp>
      </p:grpSp>
      <p:grpSp>
        <p:nvGrpSpPr>
          <p:cNvPr id="18" name="object 18"/>
          <p:cNvGrpSpPr/>
          <p:nvPr/>
        </p:nvGrpSpPr>
        <p:grpSpPr>
          <a:xfrm>
            <a:off x="7917180" y="4488179"/>
            <a:ext cx="454659" cy="525780"/>
            <a:chOff x="7917180" y="4488179"/>
            <a:chExt cx="454659" cy="525780"/>
          </a:xfrm>
        </p:grpSpPr>
        <p:sp>
          <p:nvSpPr>
            <p:cNvPr id="19" name="object 19"/>
            <p:cNvSpPr/>
            <p:nvPr/>
          </p:nvSpPr>
          <p:spPr>
            <a:xfrm>
              <a:off x="7930134" y="4501133"/>
              <a:ext cx="428625" cy="500380"/>
            </a:xfrm>
            <a:custGeom>
              <a:avLst/>
              <a:gdLst/>
              <a:ahLst/>
              <a:cxnLst/>
              <a:rect l="l" t="t" r="r" b="b"/>
              <a:pathLst>
                <a:path w="428625" h="500379">
                  <a:moveTo>
                    <a:pt x="321183" y="0"/>
                  </a:moveTo>
                  <a:lnTo>
                    <a:pt x="107061" y="0"/>
                  </a:lnTo>
                  <a:lnTo>
                    <a:pt x="107061" y="285750"/>
                  </a:lnTo>
                  <a:lnTo>
                    <a:pt x="0" y="285750"/>
                  </a:lnTo>
                  <a:lnTo>
                    <a:pt x="214122" y="499872"/>
                  </a:lnTo>
                  <a:lnTo>
                    <a:pt x="428244" y="285750"/>
                  </a:lnTo>
                  <a:lnTo>
                    <a:pt x="321183" y="285750"/>
                  </a:lnTo>
                  <a:lnTo>
                    <a:pt x="321183" y="0"/>
                  </a:lnTo>
                  <a:close/>
                </a:path>
              </a:pathLst>
            </a:custGeom>
            <a:solidFill>
              <a:srgbClr val="FFFF00"/>
            </a:solidFill>
          </p:spPr>
          <p:txBody>
            <a:bodyPr wrap="square" lIns="0" tIns="0" rIns="0" bIns="0" rtlCol="0"/>
            <a:lstStyle/>
            <a:p>
              <a:endParaRPr/>
            </a:p>
          </p:txBody>
        </p:sp>
        <p:sp>
          <p:nvSpPr>
            <p:cNvPr id="20" name="object 20"/>
            <p:cNvSpPr/>
            <p:nvPr/>
          </p:nvSpPr>
          <p:spPr>
            <a:xfrm>
              <a:off x="7930134" y="4501133"/>
              <a:ext cx="428625" cy="500380"/>
            </a:xfrm>
            <a:custGeom>
              <a:avLst/>
              <a:gdLst/>
              <a:ahLst/>
              <a:cxnLst/>
              <a:rect l="l" t="t" r="r" b="b"/>
              <a:pathLst>
                <a:path w="428625" h="500379">
                  <a:moveTo>
                    <a:pt x="0" y="285750"/>
                  </a:moveTo>
                  <a:lnTo>
                    <a:pt x="107061" y="285750"/>
                  </a:lnTo>
                  <a:lnTo>
                    <a:pt x="107061" y="0"/>
                  </a:lnTo>
                  <a:lnTo>
                    <a:pt x="321183" y="0"/>
                  </a:lnTo>
                  <a:lnTo>
                    <a:pt x="321183" y="285750"/>
                  </a:lnTo>
                  <a:lnTo>
                    <a:pt x="428244" y="285750"/>
                  </a:lnTo>
                  <a:lnTo>
                    <a:pt x="214122" y="499872"/>
                  </a:lnTo>
                  <a:lnTo>
                    <a:pt x="0" y="285750"/>
                  </a:lnTo>
                  <a:close/>
                </a:path>
              </a:pathLst>
            </a:custGeom>
            <a:ln w="25908">
              <a:solidFill>
                <a:srgbClr val="385D89"/>
              </a:solidFill>
            </a:ln>
          </p:spPr>
          <p:txBody>
            <a:bodyPr wrap="square" lIns="0" tIns="0" rIns="0" bIns="0" rtlCol="0"/>
            <a:lstStyle/>
            <a:p>
              <a:endParaRPr/>
            </a:p>
          </p:txBody>
        </p:sp>
      </p:grpSp>
      <p:grpSp>
        <p:nvGrpSpPr>
          <p:cNvPr id="21" name="object 21"/>
          <p:cNvGrpSpPr/>
          <p:nvPr/>
        </p:nvGrpSpPr>
        <p:grpSpPr>
          <a:xfrm>
            <a:off x="4059935" y="5559552"/>
            <a:ext cx="1097280" cy="384175"/>
            <a:chOff x="4059935" y="5559552"/>
            <a:chExt cx="1097280" cy="384175"/>
          </a:xfrm>
        </p:grpSpPr>
        <p:sp>
          <p:nvSpPr>
            <p:cNvPr id="22" name="object 22"/>
            <p:cNvSpPr/>
            <p:nvPr/>
          </p:nvSpPr>
          <p:spPr>
            <a:xfrm>
              <a:off x="4072889" y="5572506"/>
              <a:ext cx="1071880" cy="358140"/>
            </a:xfrm>
            <a:custGeom>
              <a:avLst/>
              <a:gdLst/>
              <a:ahLst/>
              <a:cxnLst/>
              <a:rect l="l" t="t" r="r" b="b"/>
              <a:pathLst>
                <a:path w="1071879" h="358139">
                  <a:moveTo>
                    <a:pt x="179070" y="0"/>
                  </a:moveTo>
                  <a:lnTo>
                    <a:pt x="0" y="179070"/>
                  </a:lnTo>
                  <a:lnTo>
                    <a:pt x="179070" y="358140"/>
                  </a:lnTo>
                  <a:lnTo>
                    <a:pt x="179070" y="268605"/>
                  </a:lnTo>
                  <a:lnTo>
                    <a:pt x="1071372" y="268605"/>
                  </a:lnTo>
                  <a:lnTo>
                    <a:pt x="1071372" y="89535"/>
                  </a:lnTo>
                  <a:lnTo>
                    <a:pt x="179070" y="89535"/>
                  </a:lnTo>
                  <a:lnTo>
                    <a:pt x="179070" y="0"/>
                  </a:lnTo>
                  <a:close/>
                </a:path>
              </a:pathLst>
            </a:custGeom>
            <a:solidFill>
              <a:srgbClr val="FFFF00"/>
            </a:solidFill>
          </p:spPr>
          <p:txBody>
            <a:bodyPr wrap="square" lIns="0" tIns="0" rIns="0" bIns="0" rtlCol="0"/>
            <a:lstStyle/>
            <a:p>
              <a:endParaRPr/>
            </a:p>
          </p:txBody>
        </p:sp>
        <p:sp>
          <p:nvSpPr>
            <p:cNvPr id="23" name="object 23"/>
            <p:cNvSpPr/>
            <p:nvPr/>
          </p:nvSpPr>
          <p:spPr>
            <a:xfrm>
              <a:off x="4072889" y="5572506"/>
              <a:ext cx="1071880" cy="358140"/>
            </a:xfrm>
            <a:custGeom>
              <a:avLst/>
              <a:gdLst/>
              <a:ahLst/>
              <a:cxnLst/>
              <a:rect l="l" t="t" r="r" b="b"/>
              <a:pathLst>
                <a:path w="1071879" h="358139">
                  <a:moveTo>
                    <a:pt x="0" y="179070"/>
                  </a:moveTo>
                  <a:lnTo>
                    <a:pt x="179070" y="0"/>
                  </a:lnTo>
                  <a:lnTo>
                    <a:pt x="179070" y="89535"/>
                  </a:lnTo>
                  <a:lnTo>
                    <a:pt x="1071372" y="89535"/>
                  </a:lnTo>
                  <a:lnTo>
                    <a:pt x="1071372" y="268605"/>
                  </a:lnTo>
                  <a:lnTo>
                    <a:pt x="179070" y="268605"/>
                  </a:lnTo>
                  <a:lnTo>
                    <a:pt x="179070" y="358140"/>
                  </a:lnTo>
                  <a:lnTo>
                    <a:pt x="0" y="179070"/>
                  </a:lnTo>
                  <a:close/>
                </a:path>
              </a:pathLst>
            </a:custGeom>
            <a:ln w="25908">
              <a:solidFill>
                <a:srgbClr val="385D89"/>
              </a:solidFill>
            </a:ln>
          </p:spPr>
          <p:txBody>
            <a:bodyPr wrap="square" lIns="0" tIns="0" rIns="0" bIns="0" rtlCol="0"/>
            <a:lstStyle/>
            <a:p>
              <a:endParaRPr/>
            </a:p>
          </p:txBody>
        </p:sp>
      </p:grpSp>
      <p:sp>
        <p:nvSpPr>
          <p:cNvPr id="24" name="object 24"/>
          <p:cNvSpPr/>
          <p:nvPr/>
        </p:nvSpPr>
        <p:spPr>
          <a:xfrm>
            <a:off x="3142488" y="2929127"/>
            <a:ext cx="3430904" cy="769620"/>
          </a:xfrm>
          <a:custGeom>
            <a:avLst/>
            <a:gdLst/>
            <a:ahLst/>
            <a:cxnLst/>
            <a:rect l="l" t="t" r="r" b="b"/>
            <a:pathLst>
              <a:path w="3430904" h="769620">
                <a:moveTo>
                  <a:pt x="3430523" y="0"/>
                </a:moveTo>
                <a:lnTo>
                  <a:pt x="0" y="0"/>
                </a:lnTo>
                <a:lnTo>
                  <a:pt x="0" y="769620"/>
                </a:lnTo>
                <a:lnTo>
                  <a:pt x="3430523" y="769620"/>
                </a:lnTo>
                <a:lnTo>
                  <a:pt x="3430523" y="0"/>
                </a:lnTo>
                <a:close/>
              </a:path>
            </a:pathLst>
          </a:custGeom>
          <a:solidFill>
            <a:srgbClr val="000000"/>
          </a:solidFill>
        </p:spPr>
        <p:txBody>
          <a:bodyPr wrap="square" lIns="0" tIns="0" rIns="0" bIns="0" rtlCol="0"/>
          <a:lstStyle/>
          <a:p>
            <a:endParaRPr/>
          </a:p>
        </p:txBody>
      </p:sp>
      <p:sp>
        <p:nvSpPr>
          <p:cNvPr id="25" name="object 25"/>
          <p:cNvSpPr txBox="1">
            <a:spLocks noGrp="1"/>
          </p:cNvSpPr>
          <p:nvPr>
            <p:ph type="title"/>
          </p:nvPr>
        </p:nvSpPr>
        <p:spPr>
          <a:xfrm>
            <a:off x="3222498" y="2929486"/>
            <a:ext cx="2973070" cy="733425"/>
          </a:xfrm>
          <a:prstGeom prst="rect">
            <a:avLst/>
          </a:prstGeom>
        </p:spPr>
        <p:txBody>
          <a:bodyPr vert="horz" wrap="square" lIns="0" tIns="11430" rIns="0" bIns="0" rtlCol="0">
            <a:spAutoFit/>
          </a:bodyPr>
          <a:lstStyle/>
          <a:p>
            <a:pPr marL="12700">
              <a:lnSpc>
                <a:spcPct val="100000"/>
              </a:lnSpc>
              <a:spcBef>
                <a:spcPts val="90"/>
              </a:spcBef>
            </a:pPr>
            <a:r>
              <a:rPr sz="4650" i="1" spc="-150" dirty="0">
                <a:solidFill>
                  <a:srgbClr val="FF0000"/>
                </a:solidFill>
                <a:latin typeface="Tahoma"/>
                <a:cs typeface="Tahoma"/>
              </a:rPr>
              <a:t>THE</a:t>
            </a:r>
            <a:r>
              <a:rPr sz="4650" i="1" spc="-160" dirty="0">
                <a:solidFill>
                  <a:srgbClr val="FF0000"/>
                </a:solidFill>
                <a:latin typeface="Tahoma"/>
                <a:cs typeface="Tahoma"/>
              </a:rPr>
              <a:t> ENEMY</a:t>
            </a:r>
            <a:endParaRPr sz="4650">
              <a:latin typeface="Tahoma"/>
              <a:cs typeface="Tahom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220720" y="152400"/>
            <a:ext cx="2702560" cy="696594"/>
          </a:xfrm>
          <a:prstGeom prst="rect">
            <a:avLst/>
          </a:prstGeom>
        </p:spPr>
        <p:txBody>
          <a:bodyPr vert="horz" wrap="square" lIns="0" tIns="13335" rIns="0" bIns="0" rtlCol="0">
            <a:spAutoFit/>
          </a:bodyPr>
          <a:lstStyle/>
          <a:p>
            <a:pPr marL="12700">
              <a:lnSpc>
                <a:spcPct val="100000"/>
              </a:lnSpc>
              <a:spcBef>
                <a:spcPts val="105"/>
              </a:spcBef>
            </a:pPr>
            <a:r>
              <a:rPr spc="-5" dirty="0"/>
              <a:t>THE</a:t>
            </a:r>
            <a:r>
              <a:rPr spc="-75" dirty="0"/>
              <a:t> </a:t>
            </a:r>
            <a:r>
              <a:rPr spc="-5" dirty="0"/>
              <a:t>ENEMY</a:t>
            </a:r>
          </a:p>
        </p:txBody>
      </p:sp>
      <p:sp>
        <p:nvSpPr>
          <p:cNvPr id="3" name="object 3"/>
          <p:cNvSpPr txBox="1"/>
          <p:nvPr/>
        </p:nvSpPr>
        <p:spPr>
          <a:xfrm>
            <a:off x="228600" y="1030580"/>
            <a:ext cx="7010400" cy="5680272"/>
          </a:xfrm>
          <a:prstGeom prst="rect">
            <a:avLst/>
          </a:prstGeom>
        </p:spPr>
        <p:txBody>
          <a:bodyPr vert="horz" wrap="square" lIns="0" tIns="52069" rIns="0" bIns="0" rtlCol="0">
            <a:spAutoFit/>
          </a:bodyPr>
          <a:lstStyle/>
          <a:p>
            <a:pPr marL="12700">
              <a:lnSpc>
                <a:spcPct val="100000"/>
              </a:lnSpc>
              <a:spcBef>
                <a:spcPts val="409"/>
              </a:spcBef>
            </a:pPr>
            <a:r>
              <a:rPr sz="2600" spc="-325" dirty="0">
                <a:solidFill>
                  <a:srgbClr val="FFFFFF"/>
                </a:solidFill>
                <a:latin typeface="Arial" panose="020B0604020202020204" pitchFamily="34" charset="0"/>
                <a:cs typeface="Arial" panose="020B0604020202020204" pitchFamily="34" charset="0"/>
              </a:rPr>
              <a:t>(</a:t>
            </a:r>
            <a:r>
              <a:rPr sz="2600" b="1" spc="-325" dirty="0">
                <a:solidFill>
                  <a:srgbClr val="FFFF00"/>
                </a:solidFill>
                <a:latin typeface="Arial" panose="020B0604020202020204" pitchFamily="34" charset="0"/>
                <a:cs typeface="Arial" panose="020B0604020202020204" pitchFamily="34" charset="0"/>
              </a:rPr>
              <a:t>BACKGROUND- US </a:t>
            </a:r>
            <a:r>
              <a:rPr lang="en-IN" sz="2600" b="1" spc="-325" dirty="0">
                <a:solidFill>
                  <a:srgbClr val="FFFF00"/>
                </a:solidFill>
                <a:latin typeface="Arial" panose="020B0604020202020204" pitchFamily="34" charset="0"/>
                <a:cs typeface="Arial" panose="020B0604020202020204" pitchFamily="34" charset="0"/>
              </a:rPr>
              <a:t> </a:t>
            </a:r>
            <a:r>
              <a:rPr sz="2600" b="1" spc="-325" dirty="0">
                <a:solidFill>
                  <a:srgbClr val="FFFF00"/>
                </a:solidFill>
                <a:latin typeface="Arial" panose="020B0604020202020204" pitchFamily="34" charset="0"/>
                <a:cs typeface="Arial" panose="020B0604020202020204" pitchFamily="34" charset="0"/>
              </a:rPr>
              <a:t>JAPAN</a:t>
            </a:r>
            <a:r>
              <a:rPr sz="2600" b="1" spc="-405" dirty="0">
                <a:solidFill>
                  <a:srgbClr val="FFFF00"/>
                </a:solidFill>
                <a:latin typeface="Arial" panose="020B0604020202020204" pitchFamily="34" charset="0"/>
                <a:cs typeface="Arial" panose="020B0604020202020204" pitchFamily="34" charset="0"/>
              </a:rPr>
              <a:t> </a:t>
            </a:r>
            <a:r>
              <a:rPr lang="en-IN" sz="2600" b="1" spc="-405" dirty="0">
                <a:solidFill>
                  <a:srgbClr val="FFFF00"/>
                </a:solidFill>
                <a:latin typeface="Arial" panose="020B0604020202020204" pitchFamily="34" charset="0"/>
                <a:cs typeface="Arial" panose="020B0604020202020204" pitchFamily="34" charset="0"/>
              </a:rPr>
              <a:t> </a:t>
            </a:r>
            <a:r>
              <a:rPr sz="2600" b="1" spc="-325" dirty="0">
                <a:solidFill>
                  <a:srgbClr val="FFFF00"/>
                </a:solidFill>
                <a:latin typeface="Arial" panose="020B0604020202020204" pitchFamily="34" charset="0"/>
                <a:cs typeface="Arial" panose="020B0604020202020204" pitchFamily="34" charset="0"/>
              </a:rPr>
              <a:t>WAR)</a:t>
            </a:r>
            <a:endParaRPr sz="2600" dirty="0">
              <a:latin typeface="Arial" panose="020B0604020202020204" pitchFamily="34" charset="0"/>
              <a:cs typeface="Arial" panose="020B0604020202020204" pitchFamily="34" charset="0"/>
            </a:endParaRPr>
          </a:p>
          <a:p>
            <a:pPr marL="12700">
              <a:lnSpc>
                <a:spcPct val="100000"/>
              </a:lnSpc>
              <a:spcBef>
                <a:spcPts val="310"/>
              </a:spcBef>
            </a:pPr>
            <a:r>
              <a:rPr sz="2600" spc="-245" dirty="0">
                <a:solidFill>
                  <a:srgbClr val="FFFFFF"/>
                </a:solidFill>
                <a:latin typeface="Arial" panose="020B0604020202020204" pitchFamily="34" charset="0"/>
                <a:cs typeface="Arial" panose="020B0604020202020204" pitchFamily="34" charset="0"/>
              </a:rPr>
              <a:t>Dr.</a:t>
            </a:r>
            <a:r>
              <a:rPr lang="en-IN" sz="2600" spc="-245" dirty="0">
                <a:solidFill>
                  <a:srgbClr val="FFFFFF"/>
                </a:solidFill>
                <a:latin typeface="Arial" panose="020B0604020202020204" pitchFamily="34" charset="0"/>
                <a:cs typeface="Arial" panose="020B0604020202020204" pitchFamily="34" charset="0"/>
              </a:rPr>
              <a:t> </a:t>
            </a:r>
            <a:r>
              <a:rPr sz="2600" spc="-245" dirty="0" err="1">
                <a:solidFill>
                  <a:srgbClr val="FFFFFF"/>
                </a:solidFill>
                <a:latin typeface="Arial" panose="020B0604020202020204" pitchFamily="34" charset="0"/>
                <a:cs typeface="Arial" panose="020B0604020202020204" pitchFamily="34" charset="0"/>
              </a:rPr>
              <a:t>Sadao</a:t>
            </a:r>
            <a:r>
              <a:rPr sz="2600" spc="-245" dirty="0">
                <a:solidFill>
                  <a:srgbClr val="FFFFFF"/>
                </a:solidFill>
                <a:latin typeface="Arial" panose="020B0604020202020204" pitchFamily="34" charset="0"/>
                <a:cs typeface="Arial" panose="020B0604020202020204" pitchFamily="34" charset="0"/>
              </a:rPr>
              <a:t> Hoki </a:t>
            </a:r>
            <a:r>
              <a:rPr sz="2600" spc="-254" dirty="0">
                <a:solidFill>
                  <a:srgbClr val="FFFFFF"/>
                </a:solidFill>
                <a:latin typeface="Arial" panose="020B0604020202020204" pitchFamily="34" charset="0"/>
                <a:cs typeface="Arial" panose="020B0604020202020204" pitchFamily="34" charset="0"/>
              </a:rPr>
              <a:t>a </a:t>
            </a:r>
            <a:r>
              <a:rPr sz="2600" spc="-240" dirty="0">
                <a:solidFill>
                  <a:srgbClr val="FFFFFF"/>
                </a:solidFill>
                <a:latin typeface="Arial" panose="020B0604020202020204" pitchFamily="34" charset="0"/>
                <a:cs typeface="Arial" panose="020B0604020202020204" pitchFamily="34" charset="0"/>
              </a:rPr>
              <a:t>Japanese </a:t>
            </a:r>
            <a:r>
              <a:rPr sz="2600" spc="-204" dirty="0">
                <a:solidFill>
                  <a:srgbClr val="FFFFFF"/>
                </a:solidFill>
                <a:latin typeface="Arial" panose="020B0604020202020204" pitchFamily="34" charset="0"/>
                <a:cs typeface="Arial" panose="020B0604020202020204" pitchFamily="34" charset="0"/>
              </a:rPr>
              <a:t>of </a:t>
            </a:r>
            <a:r>
              <a:rPr sz="2600" spc="-254" dirty="0">
                <a:solidFill>
                  <a:srgbClr val="FFFFFF"/>
                </a:solidFill>
                <a:latin typeface="Arial" panose="020B0604020202020204" pitchFamily="34" charset="0"/>
                <a:cs typeface="Arial" panose="020B0604020202020204" pitchFamily="34" charset="0"/>
              </a:rPr>
              <a:t>22</a:t>
            </a:r>
            <a:r>
              <a:rPr lang="en-IN" sz="2600" spc="-254" dirty="0">
                <a:solidFill>
                  <a:srgbClr val="FFFFFF"/>
                </a:solidFill>
                <a:latin typeface="Arial" panose="020B0604020202020204" pitchFamily="34" charset="0"/>
                <a:cs typeface="Arial" panose="020B0604020202020204" pitchFamily="34" charset="0"/>
              </a:rPr>
              <a:t>,</a:t>
            </a:r>
            <a:r>
              <a:rPr sz="2600" spc="-254" dirty="0">
                <a:solidFill>
                  <a:srgbClr val="FFFFFF"/>
                </a:solidFill>
                <a:latin typeface="Arial" panose="020B0604020202020204" pitchFamily="34" charset="0"/>
                <a:cs typeface="Arial" panose="020B0604020202020204" pitchFamily="34" charset="0"/>
              </a:rPr>
              <a:t> </a:t>
            </a:r>
            <a:r>
              <a:rPr sz="2600" spc="-215" dirty="0">
                <a:solidFill>
                  <a:srgbClr val="FFFFFF"/>
                </a:solidFill>
                <a:latin typeface="Arial" panose="020B0604020202020204" pitchFamily="34" charset="0"/>
                <a:cs typeface="Arial" panose="020B0604020202020204" pitchFamily="34" charset="0"/>
              </a:rPr>
              <a:t>studied </a:t>
            </a:r>
            <a:r>
              <a:rPr sz="2600" spc="-225" dirty="0">
                <a:solidFill>
                  <a:srgbClr val="FFFFFF"/>
                </a:solidFill>
                <a:latin typeface="Arial" panose="020B0604020202020204" pitchFamily="34" charset="0"/>
                <a:cs typeface="Arial" panose="020B0604020202020204" pitchFamily="34" charset="0"/>
              </a:rPr>
              <a:t>surgery</a:t>
            </a:r>
            <a:r>
              <a:rPr sz="2600" spc="-180" dirty="0">
                <a:solidFill>
                  <a:srgbClr val="FFFFFF"/>
                </a:solidFill>
                <a:latin typeface="Arial" panose="020B0604020202020204" pitchFamily="34" charset="0"/>
                <a:cs typeface="Arial" panose="020B0604020202020204" pitchFamily="34" charset="0"/>
              </a:rPr>
              <a:t> </a:t>
            </a:r>
            <a:r>
              <a:rPr sz="2600" spc="-235" dirty="0">
                <a:solidFill>
                  <a:srgbClr val="FFFFFF"/>
                </a:solidFill>
                <a:latin typeface="Arial" panose="020B0604020202020204" pitchFamily="34" charset="0"/>
                <a:cs typeface="Arial" panose="020B0604020202020204" pitchFamily="34" charset="0"/>
              </a:rPr>
              <a:t>(America)</a:t>
            </a:r>
            <a:endParaRPr sz="2600" dirty="0">
              <a:latin typeface="Arial" panose="020B0604020202020204" pitchFamily="34" charset="0"/>
              <a:cs typeface="Arial" panose="020B0604020202020204" pitchFamily="34" charset="0"/>
            </a:endParaRPr>
          </a:p>
          <a:p>
            <a:pPr marL="355600" indent="-342900">
              <a:lnSpc>
                <a:spcPct val="100000"/>
              </a:lnSpc>
              <a:spcBef>
                <a:spcPts val="315"/>
              </a:spcBef>
              <a:buFont typeface="Arial"/>
              <a:buChar char="•"/>
              <a:tabLst>
                <a:tab pos="354965" algn="l"/>
                <a:tab pos="355600" algn="l"/>
              </a:tabLst>
            </a:pPr>
            <a:r>
              <a:rPr sz="2600" spc="-240" dirty="0">
                <a:solidFill>
                  <a:srgbClr val="FFFFFF"/>
                </a:solidFill>
                <a:latin typeface="Arial" panose="020B0604020202020204" pitchFamily="34" charset="0"/>
                <a:cs typeface="Arial" panose="020B0604020202020204" pitchFamily="34" charset="0"/>
              </a:rPr>
              <a:t>Marries</a:t>
            </a:r>
            <a:r>
              <a:rPr sz="2600" spc="-150" dirty="0">
                <a:solidFill>
                  <a:srgbClr val="FFFFFF"/>
                </a:solidFill>
                <a:latin typeface="Arial" panose="020B0604020202020204" pitchFamily="34" charset="0"/>
                <a:cs typeface="Arial" panose="020B0604020202020204" pitchFamily="34" charset="0"/>
              </a:rPr>
              <a:t> </a:t>
            </a:r>
            <a:r>
              <a:rPr sz="2600" spc="-250" dirty="0">
                <a:solidFill>
                  <a:srgbClr val="FFFFFF"/>
                </a:solidFill>
                <a:latin typeface="Arial" panose="020B0604020202020204" pitchFamily="34" charset="0"/>
                <a:cs typeface="Arial" panose="020B0604020202020204" pitchFamily="34" charset="0"/>
              </a:rPr>
              <a:t>Hana.</a:t>
            </a:r>
            <a:endParaRPr sz="2600" dirty="0">
              <a:latin typeface="Arial" panose="020B0604020202020204" pitchFamily="34" charset="0"/>
              <a:cs typeface="Arial" panose="020B0604020202020204" pitchFamily="34" charset="0"/>
            </a:endParaRPr>
          </a:p>
          <a:p>
            <a:pPr marL="12700" marR="2125345">
              <a:lnSpc>
                <a:spcPct val="110000"/>
              </a:lnSpc>
              <a:buFont typeface="Arial"/>
              <a:buChar char="•"/>
              <a:tabLst>
                <a:tab pos="354965" algn="l"/>
                <a:tab pos="355600" algn="l"/>
              </a:tabLst>
            </a:pPr>
            <a:r>
              <a:rPr sz="2600" spc="-235" dirty="0">
                <a:solidFill>
                  <a:srgbClr val="FFFFFF"/>
                </a:solidFill>
                <a:latin typeface="Arial" panose="020B0604020202020204" pitchFamily="34" charset="0"/>
                <a:cs typeface="Arial" panose="020B0604020202020204" pitchFamily="34" charset="0"/>
              </a:rPr>
              <a:t>Encounters </a:t>
            </a:r>
            <a:r>
              <a:rPr sz="2600" spc="-254" dirty="0">
                <a:solidFill>
                  <a:srgbClr val="FFFFFF"/>
                </a:solidFill>
                <a:latin typeface="Arial" panose="020B0604020202020204" pitchFamily="34" charset="0"/>
                <a:cs typeface="Arial" panose="020B0604020202020204" pitchFamily="34" charset="0"/>
              </a:rPr>
              <a:t>a </a:t>
            </a:r>
            <a:r>
              <a:rPr sz="2600" spc="-275" dirty="0">
                <a:solidFill>
                  <a:srgbClr val="FFFFFF"/>
                </a:solidFill>
                <a:latin typeface="Arial" panose="020B0604020202020204" pitchFamily="34" charset="0"/>
                <a:cs typeface="Arial" panose="020B0604020202020204" pitchFamily="34" charset="0"/>
              </a:rPr>
              <a:t>man</a:t>
            </a:r>
            <a:r>
              <a:rPr lang="en-IN" sz="2600" spc="-275" dirty="0">
                <a:solidFill>
                  <a:srgbClr val="FFFFFF"/>
                </a:solidFill>
                <a:latin typeface="Arial" panose="020B0604020202020204" pitchFamily="34" charset="0"/>
                <a:cs typeface="Arial" panose="020B0604020202020204" pitchFamily="34" charset="0"/>
              </a:rPr>
              <a:t> </a:t>
            </a:r>
            <a:r>
              <a:rPr sz="2600" spc="-275" dirty="0">
                <a:solidFill>
                  <a:srgbClr val="FFFFFF"/>
                </a:solidFill>
                <a:latin typeface="Arial" panose="020B0604020202020204" pitchFamily="34" charset="0"/>
                <a:cs typeface="Arial" panose="020B0604020202020204" pitchFamily="34" charset="0"/>
              </a:rPr>
              <a:t>(</a:t>
            </a:r>
            <a:r>
              <a:rPr sz="2600" b="1" spc="-275" dirty="0">
                <a:solidFill>
                  <a:srgbClr val="FFFFFF"/>
                </a:solidFill>
                <a:latin typeface="Arial" panose="020B0604020202020204" pitchFamily="34" charset="0"/>
                <a:cs typeface="Arial" panose="020B0604020202020204" pitchFamily="34" charset="0"/>
              </a:rPr>
              <a:t>Tom) </a:t>
            </a:r>
            <a:r>
              <a:rPr sz="2600" spc="-235" dirty="0">
                <a:solidFill>
                  <a:srgbClr val="FFFFFF"/>
                </a:solidFill>
                <a:latin typeface="Arial" panose="020B0604020202020204" pitchFamily="34" charset="0"/>
                <a:cs typeface="Arial" panose="020B0604020202020204" pitchFamily="34" charset="0"/>
              </a:rPr>
              <a:t>near</a:t>
            </a:r>
            <a:r>
              <a:rPr lang="en-IN" sz="2600" spc="-235" dirty="0">
                <a:solidFill>
                  <a:srgbClr val="FFFFFF"/>
                </a:solidFill>
                <a:latin typeface="Arial" panose="020B0604020202020204" pitchFamily="34" charset="0"/>
                <a:cs typeface="Arial" panose="020B0604020202020204" pitchFamily="34" charset="0"/>
              </a:rPr>
              <a:t> </a:t>
            </a:r>
            <a:r>
              <a:rPr lang="en-IN" sz="2600" spc="-245" dirty="0" err="1">
                <a:solidFill>
                  <a:srgbClr val="FFFFFF"/>
                </a:solidFill>
                <a:latin typeface="Arial" panose="020B0604020202020204" pitchFamily="34" charset="0"/>
                <a:cs typeface="Arial" panose="020B0604020202020204" pitchFamily="34" charset="0"/>
              </a:rPr>
              <a:t>oc</a:t>
            </a:r>
            <a:r>
              <a:rPr sz="2600" spc="-245" dirty="0" err="1">
                <a:solidFill>
                  <a:srgbClr val="FFFFFF"/>
                </a:solidFill>
                <a:latin typeface="Arial" panose="020B0604020202020204" pitchFamily="34" charset="0"/>
                <a:cs typeface="Arial" panose="020B0604020202020204" pitchFamily="34" charset="0"/>
              </a:rPr>
              <a:t>ean</a:t>
            </a:r>
            <a:r>
              <a:rPr sz="2600" spc="-245" dirty="0">
                <a:solidFill>
                  <a:srgbClr val="FFFFFF"/>
                </a:solidFill>
                <a:latin typeface="Arial" panose="020B0604020202020204" pitchFamily="34" charset="0"/>
                <a:cs typeface="Arial" panose="020B0604020202020204" pitchFamily="34" charset="0"/>
              </a:rPr>
              <a:t>  </a:t>
            </a:r>
            <a:r>
              <a:rPr sz="2600" spc="-215" dirty="0">
                <a:solidFill>
                  <a:srgbClr val="FFFFFF"/>
                </a:solidFill>
                <a:latin typeface="Arial" panose="020B0604020202020204" pitchFamily="34" charset="0"/>
                <a:cs typeface="Arial" panose="020B0604020202020204" pitchFamily="34" charset="0"/>
              </a:rPr>
              <a:t>(a </a:t>
            </a:r>
            <a:r>
              <a:rPr sz="2600" spc="-290" dirty="0">
                <a:solidFill>
                  <a:srgbClr val="FFFFFF"/>
                </a:solidFill>
                <a:latin typeface="Arial" panose="020B0604020202020204" pitchFamily="34" charset="0"/>
                <a:cs typeface="Arial" panose="020B0604020202020204" pitchFamily="34" charset="0"/>
              </a:rPr>
              <a:t>man </a:t>
            </a:r>
            <a:r>
              <a:rPr sz="2600" spc="-200" dirty="0">
                <a:solidFill>
                  <a:srgbClr val="FFFFFF"/>
                </a:solidFill>
                <a:latin typeface="Arial" panose="020B0604020202020204" pitchFamily="34" charset="0"/>
                <a:cs typeface="Arial" panose="020B0604020202020204" pitchFamily="34" charset="0"/>
              </a:rPr>
              <a:t>of </a:t>
            </a:r>
            <a:r>
              <a:rPr sz="2600" spc="-254" dirty="0">
                <a:solidFill>
                  <a:srgbClr val="FFFFFF"/>
                </a:solidFill>
                <a:latin typeface="Arial" panose="020B0604020202020204" pitchFamily="34" charset="0"/>
                <a:cs typeface="Arial" panose="020B0604020202020204" pitchFamily="34" charset="0"/>
              </a:rPr>
              <a:t>17 </a:t>
            </a:r>
            <a:r>
              <a:rPr lang="en-IN" sz="2600" spc="-254" dirty="0">
                <a:solidFill>
                  <a:srgbClr val="FFFFFF"/>
                </a:solidFill>
                <a:latin typeface="Arial" panose="020B0604020202020204" pitchFamily="34" charset="0"/>
                <a:cs typeface="Arial" panose="020B0604020202020204" pitchFamily="34" charset="0"/>
              </a:rPr>
              <a:t> - </a:t>
            </a:r>
            <a:r>
              <a:rPr sz="2600" spc="-310" dirty="0">
                <a:solidFill>
                  <a:srgbClr val="FFFFFF"/>
                </a:solidFill>
                <a:latin typeface="Arial" panose="020B0604020202020204" pitchFamily="34" charset="0"/>
                <a:cs typeface="Arial" panose="020B0604020202020204" pitchFamily="34" charset="0"/>
              </a:rPr>
              <a:t>US</a:t>
            </a:r>
            <a:r>
              <a:rPr lang="en-IN" sz="2600" spc="-310" dirty="0">
                <a:solidFill>
                  <a:srgbClr val="FFFFFF"/>
                </a:solidFill>
                <a:latin typeface="Arial" panose="020B0604020202020204" pitchFamily="34" charset="0"/>
                <a:cs typeface="Arial" panose="020B0604020202020204" pitchFamily="34" charset="0"/>
              </a:rPr>
              <a:t> </a:t>
            </a:r>
            <a:r>
              <a:rPr sz="2600" spc="-270" dirty="0">
                <a:solidFill>
                  <a:srgbClr val="FFFFFF"/>
                </a:solidFill>
                <a:latin typeface="Arial" panose="020B0604020202020204" pitchFamily="34" charset="0"/>
                <a:cs typeface="Arial" panose="020B0604020202020204" pitchFamily="34" charset="0"/>
              </a:rPr>
              <a:t> </a:t>
            </a:r>
            <a:r>
              <a:rPr lang="en-IN" sz="2600" spc="-229" dirty="0">
                <a:solidFill>
                  <a:srgbClr val="FFFFFF"/>
                </a:solidFill>
                <a:latin typeface="Arial" panose="020B0604020202020204" pitchFamily="34" charset="0"/>
                <a:cs typeface="Arial" panose="020B0604020202020204" pitchFamily="34" charset="0"/>
              </a:rPr>
              <a:t>N</a:t>
            </a:r>
            <a:r>
              <a:rPr sz="2600" spc="-229" dirty="0" err="1">
                <a:solidFill>
                  <a:srgbClr val="FFFFFF"/>
                </a:solidFill>
                <a:latin typeface="Arial" panose="020B0604020202020204" pitchFamily="34" charset="0"/>
                <a:cs typeface="Arial" panose="020B0604020202020204" pitchFamily="34" charset="0"/>
              </a:rPr>
              <a:t>avy</a:t>
            </a:r>
            <a:r>
              <a:rPr sz="2600" spc="-229" dirty="0">
                <a:solidFill>
                  <a:srgbClr val="FFFFFF"/>
                </a:solidFill>
                <a:latin typeface="Arial" panose="020B0604020202020204" pitchFamily="34" charset="0"/>
                <a:cs typeface="Arial" panose="020B0604020202020204" pitchFamily="34" charset="0"/>
              </a:rPr>
              <a:t>)</a:t>
            </a:r>
            <a:endParaRPr sz="2600" dirty="0">
              <a:latin typeface="Arial" panose="020B0604020202020204" pitchFamily="34" charset="0"/>
              <a:cs typeface="Arial" panose="020B0604020202020204" pitchFamily="34" charset="0"/>
            </a:endParaRPr>
          </a:p>
          <a:p>
            <a:pPr marL="355600" indent="-342900">
              <a:lnSpc>
                <a:spcPct val="100000"/>
              </a:lnSpc>
              <a:spcBef>
                <a:spcPts val="315"/>
              </a:spcBef>
              <a:buFont typeface="Arial"/>
              <a:buChar char="•"/>
              <a:tabLst>
                <a:tab pos="354965" algn="l"/>
                <a:tab pos="355600" algn="l"/>
              </a:tabLst>
            </a:pPr>
            <a:r>
              <a:rPr sz="2600" spc="-235" dirty="0">
                <a:solidFill>
                  <a:srgbClr val="FFFFFF"/>
                </a:solidFill>
                <a:latin typeface="Arial" panose="020B0604020202020204" pitchFamily="34" charset="0"/>
                <a:cs typeface="Arial" panose="020B0604020202020204" pitchFamily="34" charset="0"/>
              </a:rPr>
              <a:t>Helps </a:t>
            </a:r>
            <a:r>
              <a:rPr sz="2600" spc="-240" dirty="0">
                <a:solidFill>
                  <a:srgbClr val="FFFFFF"/>
                </a:solidFill>
                <a:latin typeface="Arial" panose="020B0604020202020204" pitchFamily="34" charset="0"/>
                <a:cs typeface="Arial" panose="020B0604020202020204" pitchFamily="34" charset="0"/>
              </a:rPr>
              <a:t>him</a:t>
            </a:r>
            <a:r>
              <a:rPr lang="en-IN" sz="2600" spc="-240" dirty="0">
                <a:solidFill>
                  <a:srgbClr val="FFFFFF"/>
                </a:solidFill>
                <a:latin typeface="Arial" panose="020B0604020202020204" pitchFamily="34" charset="0"/>
                <a:cs typeface="Arial" panose="020B0604020202020204" pitchFamily="34" charset="0"/>
              </a:rPr>
              <a:t> </a:t>
            </a:r>
            <a:r>
              <a:rPr sz="2600" spc="-240" dirty="0">
                <a:solidFill>
                  <a:srgbClr val="FFFFFF"/>
                </a:solidFill>
                <a:latin typeface="Arial" panose="020B0604020202020204" pitchFamily="34" charset="0"/>
                <a:cs typeface="Arial" panose="020B0604020202020204" pitchFamily="34" charset="0"/>
              </a:rPr>
              <a:t>(he </a:t>
            </a:r>
            <a:r>
              <a:rPr sz="2600" spc="-170" dirty="0">
                <a:solidFill>
                  <a:srgbClr val="FFFFFF"/>
                </a:solidFill>
                <a:latin typeface="Arial" panose="020B0604020202020204" pitchFamily="34" charset="0"/>
                <a:cs typeface="Arial" panose="020B0604020202020204" pitchFamily="34" charset="0"/>
              </a:rPr>
              <a:t>is </a:t>
            </a:r>
            <a:r>
              <a:rPr sz="2600" spc="-265" dirty="0">
                <a:solidFill>
                  <a:srgbClr val="FFFFFF"/>
                </a:solidFill>
                <a:latin typeface="Arial" panose="020B0604020202020204" pitchFamily="34" charset="0"/>
                <a:cs typeface="Arial" panose="020B0604020202020204" pitchFamily="34" charset="0"/>
              </a:rPr>
              <a:t>wounded</a:t>
            </a:r>
            <a:r>
              <a:rPr sz="2600" spc="-235" dirty="0">
                <a:solidFill>
                  <a:srgbClr val="FFFFFF"/>
                </a:solidFill>
                <a:latin typeface="Arial" panose="020B0604020202020204" pitchFamily="34" charset="0"/>
                <a:cs typeface="Arial" panose="020B0604020202020204" pitchFamily="34" charset="0"/>
              </a:rPr>
              <a:t>)</a:t>
            </a:r>
            <a:endParaRPr sz="2600" dirty="0">
              <a:latin typeface="Arial" panose="020B0604020202020204" pitchFamily="34" charset="0"/>
              <a:cs typeface="Arial" panose="020B0604020202020204" pitchFamily="34" charset="0"/>
            </a:endParaRPr>
          </a:p>
          <a:p>
            <a:pPr marL="355600" indent="-342900">
              <a:lnSpc>
                <a:spcPct val="100000"/>
              </a:lnSpc>
              <a:spcBef>
                <a:spcPts val="315"/>
              </a:spcBef>
              <a:buFont typeface="Arial"/>
              <a:buChar char="•"/>
              <a:tabLst>
                <a:tab pos="354965" algn="l"/>
                <a:tab pos="355600" algn="l"/>
              </a:tabLst>
            </a:pPr>
            <a:r>
              <a:rPr sz="2600" spc="-260" dirty="0">
                <a:solidFill>
                  <a:srgbClr val="FFFFFF"/>
                </a:solidFill>
                <a:latin typeface="Arial" panose="020B0604020202020204" pitchFamily="34" charset="0"/>
                <a:cs typeface="Arial" panose="020B0604020202020204" pitchFamily="34" charset="0"/>
              </a:rPr>
              <a:t>Soon </a:t>
            </a:r>
            <a:r>
              <a:rPr sz="2600" spc="-245" dirty="0">
                <a:solidFill>
                  <a:srgbClr val="FFFFFF"/>
                </a:solidFill>
                <a:latin typeface="Arial" panose="020B0604020202020204" pitchFamily="34" charset="0"/>
                <a:cs typeface="Arial" panose="020B0604020202020204" pitchFamily="34" charset="0"/>
              </a:rPr>
              <a:t>he</a:t>
            </a:r>
            <a:r>
              <a:rPr sz="2600" spc="-50" dirty="0">
                <a:solidFill>
                  <a:srgbClr val="FFFFFF"/>
                </a:solidFill>
                <a:latin typeface="Arial" panose="020B0604020202020204" pitchFamily="34" charset="0"/>
                <a:cs typeface="Arial" panose="020B0604020202020204" pitchFamily="34" charset="0"/>
              </a:rPr>
              <a:t> </a:t>
            </a:r>
            <a:r>
              <a:rPr sz="2600" spc="-220" dirty="0">
                <a:solidFill>
                  <a:srgbClr val="FFFFFF"/>
                </a:solidFill>
                <a:latin typeface="Arial" panose="020B0604020202020204" pitchFamily="34" charset="0"/>
                <a:cs typeface="Arial" panose="020B0604020202020204" pitchFamily="34" charset="0"/>
              </a:rPr>
              <a:t>recovers</a:t>
            </a:r>
            <a:endParaRPr sz="2600" dirty="0">
              <a:latin typeface="Arial" panose="020B0604020202020204" pitchFamily="34" charset="0"/>
              <a:cs typeface="Arial" panose="020B0604020202020204" pitchFamily="34" charset="0"/>
            </a:endParaRPr>
          </a:p>
          <a:p>
            <a:pPr marL="355600" indent="-342900">
              <a:lnSpc>
                <a:spcPct val="100000"/>
              </a:lnSpc>
              <a:spcBef>
                <a:spcPts val="310"/>
              </a:spcBef>
              <a:buFont typeface="Arial"/>
              <a:buChar char="•"/>
              <a:tabLst>
                <a:tab pos="354965" algn="l"/>
                <a:tab pos="355600" algn="l"/>
              </a:tabLst>
            </a:pPr>
            <a:r>
              <a:rPr sz="2600" spc="-235" dirty="0">
                <a:solidFill>
                  <a:srgbClr val="FFFFFF"/>
                </a:solidFill>
                <a:latin typeface="Arial" panose="020B0604020202020204" pitchFamily="34" charset="0"/>
                <a:cs typeface="Arial" panose="020B0604020202020204" pitchFamily="34" charset="0"/>
              </a:rPr>
              <a:t>Plans </a:t>
            </a:r>
            <a:r>
              <a:rPr sz="2600" spc="-195" dirty="0">
                <a:solidFill>
                  <a:srgbClr val="FFFFFF"/>
                </a:solidFill>
                <a:latin typeface="Arial" panose="020B0604020202020204" pitchFamily="34" charset="0"/>
                <a:cs typeface="Arial" panose="020B0604020202020204" pitchFamily="34" charset="0"/>
              </a:rPr>
              <a:t>to </a:t>
            </a:r>
            <a:r>
              <a:rPr sz="2600" spc="-160" dirty="0">
                <a:solidFill>
                  <a:srgbClr val="FFFFFF"/>
                </a:solidFill>
                <a:latin typeface="Arial" panose="020B0604020202020204" pitchFamily="34" charset="0"/>
                <a:cs typeface="Arial" panose="020B0604020202020204" pitchFamily="34" charset="0"/>
              </a:rPr>
              <a:t>kill</a:t>
            </a:r>
            <a:r>
              <a:rPr sz="2600" spc="-20" dirty="0">
                <a:solidFill>
                  <a:srgbClr val="FFFFFF"/>
                </a:solidFill>
                <a:latin typeface="Arial" panose="020B0604020202020204" pitchFamily="34" charset="0"/>
                <a:cs typeface="Arial" panose="020B0604020202020204" pitchFamily="34" charset="0"/>
              </a:rPr>
              <a:t> </a:t>
            </a:r>
            <a:r>
              <a:rPr sz="2600" spc="-300" dirty="0">
                <a:solidFill>
                  <a:srgbClr val="FFFFFF"/>
                </a:solidFill>
                <a:latin typeface="Arial" panose="020B0604020202020204" pitchFamily="34" charset="0"/>
                <a:cs typeface="Arial" panose="020B0604020202020204" pitchFamily="34" charset="0"/>
              </a:rPr>
              <a:t>Tom</a:t>
            </a:r>
            <a:endParaRPr sz="2600" dirty="0">
              <a:latin typeface="Arial" panose="020B0604020202020204" pitchFamily="34" charset="0"/>
              <a:cs typeface="Arial" panose="020B0604020202020204" pitchFamily="34" charset="0"/>
            </a:endParaRPr>
          </a:p>
          <a:p>
            <a:pPr marL="355600" indent="-342900">
              <a:lnSpc>
                <a:spcPct val="100000"/>
              </a:lnSpc>
              <a:spcBef>
                <a:spcPts val="310"/>
              </a:spcBef>
              <a:buFont typeface="Arial"/>
              <a:buChar char="•"/>
              <a:tabLst>
                <a:tab pos="354965" algn="l"/>
                <a:tab pos="355600" algn="l"/>
              </a:tabLst>
            </a:pPr>
            <a:r>
              <a:rPr sz="2600" spc="-225" dirty="0">
                <a:solidFill>
                  <a:srgbClr val="FFFFFF"/>
                </a:solidFill>
                <a:latin typeface="Arial" panose="020B0604020202020204" pitchFamily="34" charset="0"/>
                <a:cs typeface="Arial" panose="020B0604020202020204" pitchFamily="34" charset="0"/>
              </a:rPr>
              <a:t>Couldn't </a:t>
            </a:r>
            <a:r>
              <a:rPr sz="2600" spc="-220" dirty="0">
                <a:solidFill>
                  <a:srgbClr val="FFFFFF"/>
                </a:solidFill>
                <a:latin typeface="Arial" panose="020B0604020202020204" pitchFamily="34" charset="0"/>
                <a:cs typeface="Arial" panose="020B0604020202020204" pitchFamily="34" charset="0"/>
              </a:rPr>
              <a:t>execute </a:t>
            </a:r>
            <a:r>
              <a:rPr sz="2600" spc="-200" dirty="0">
                <a:solidFill>
                  <a:srgbClr val="FFFFFF"/>
                </a:solidFill>
                <a:latin typeface="Arial" panose="020B0604020202020204" pitchFamily="34" charset="0"/>
                <a:cs typeface="Arial" panose="020B0604020202020204" pitchFamily="34" charset="0"/>
              </a:rPr>
              <a:t>his</a:t>
            </a:r>
            <a:r>
              <a:rPr sz="2600" spc="5" dirty="0">
                <a:solidFill>
                  <a:srgbClr val="FFFFFF"/>
                </a:solidFill>
                <a:latin typeface="Arial" panose="020B0604020202020204" pitchFamily="34" charset="0"/>
                <a:cs typeface="Arial" panose="020B0604020202020204" pitchFamily="34" charset="0"/>
              </a:rPr>
              <a:t> </a:t>
            </a:r>
            <a:r>
              <a:rPr sz="2600" spc="-229" dirty="0">
                <a:solidFill>
                  <a:srgbClr val="FFFFFF"/>
                </a:solidFill>
                <a:latin typeface="Arial" panose="020B0604020202020204" pitchFamily="34" charset="0"/>
                <a:cs typeface="Arial" panose="020B0604020202020204" pitchFamily="34" charset="0"/>
              </a:rPr>
              <a:t>plan</a:t>
            </a:r>
            <a:endParaRPr sz="2600" dirty="0">
              <a:latin typeface="Arial" panose="020B0604020202020204" pitchFamily="34" charset="0"/>
              <a:cs typeface="Arial" panose="020B0604020202020204" pitchFamily="34" charset="0"/>
            </a:endParaRPr>
          </a:p>
          <a:p>
            <a:pPr marL="355600" indent="-342900">
              <a:lnSpc>
                <a:spcPct val="100000"/>
              </a:lnSpc>
              <a:spcBef>
                <a:spcPts val="315"/>
              </a:spcBef>
              <a:buFont typeface="Arial"/>
              <a:buChar char="•"/>
              <a:tabLst>
                <a:tab pos="354965" algn="l"/>
                <a:tab pos="355600" algn="l"/>
              </a:tabLst>
            </a:pPr>
            <a:r>
              <a:rPr sz="2600" spc="-300" dirty="0">
                <a:solidFill>
                  <a:srgbClr val="FFFFFF"/>
                </a:solidFill>
                <a:latin typeface="Arial" panose="020B0604020202020204" pitchFamily="34" charset="0"/>
                <a:cs typeface="Arial" panose="020B0604020202020204" pitchFamily="34" charset="0"/>
              </a:rPr>
              <a:t>Tom  </a:t>
            </a:r>
            <a:r>
              <a:rPr sz="2600" spc="-220" dirty="0">
                <a:solidFill>
                  <a:srgbClr val="FFFFFF"/>
                </a:solidFill>
                <a:latin typeface="Arial" panose="020B0604020202020204" pitchFamily="34" charset="0"/>
                <a:cs typeface="Arial" panose="020B0604020202020204" pitchFamily="34" charset="0"/>
              </a:rPr>
              <a:t>recovers</a:t>
            </a:r>
            <a:r>
              <a:rPr sz="2600" spc="-409" dirty="0">
                <a:solidFill>
                  <a:srgbClr val="FFFFFF"/>
                </a:solidFill>
                <a:latin typeface="Arial" panose="020B0604020202020204" pitchFamily="34" charset="0"/>
                <a:cs typeface="Arial" panose="020B0604020202020204" pitchFamily="34" charset="0"/>
              </a:rPr>
              <a:t> </a:t>
            </a:r>
            <a:r>
              <a:rPr sz="2600" spc="-220" dirty="0">
                <a:solidFill>
                  <a:srgbClr val="FFFFFF"/>
                </a:solidFill>
                <a:latin typeface="Arial" panose="020B0604020202020204" pitchFamily="34" charset="0"/>
                <a:cs typeface="Arial" panose="020B0604020202020204" pitchFamily="34" charset="0"/>
              </a:rPr>
              <a:t>completely</a:t>
            </a:r>
            <a:endParaRPr sz="2600" dirty="0">
              <a:latin typeface="Arial" panose="020B0604020202020204" pitchFamily="34" charset="0"/>
              <a:cs typeface="Arial" panose="020B0604020202020204" pitchFamily="34" charset="0"/>
            </a:endParaRPr>
          </a:p>
          <a:p>
            <a:pPr marL="355600" indent="-342900">
              <a:lnSpc>
                <a:spcPct val="100000"/>
              </a:lnSpc>
              <a:spcBef>
                <a:spcPts val="315"/>
              </a:spcBef>
              <a:buFont typeface="Arial"/>
              <a:buChar char="•"/>
              <a:tabLst>
                <a:tab pos="354965" algn="l"/>
                <a:tab pos="355600" algn="l"/>
              </a:tabLst>
            </a:pPr>
            <a:r>
              <a:rPr sz="2600" spc="-235" dirty="0">
                <a:solidFill>
                  <a:srgbClr val="FFFFFF"/>
                </a:solidFill>
                <a:latin typeface="Arial" panose="020B0604020202020204" pitchFamily="34" charset="0"/>
                <a:cs typeface="Arial" panose="020B0604020202020204" pitchFamily="34" charset="0"/>
              </a:rPr>
              <a:t>Author </a:t>
            </a:r>
            <a:r>
              <a:rPr sz="2600" spc="-220" dirty="0">
                <a:solidFill>
                  <a:srgbClr val="FFFFFF"/>
                </a:solidFill>
                <a:latin typeface="Arial" panose="020B0604020202020204" pitchFamily="34" charset="0"/>
                <a:cs typeface="Arial" panose="020B0604020202020204" pitchFamily="34" charset="0"/>
              </a:rPr>
              <a:t>decides </a:t>
            </a:r>
            <a:r>
              <a:rPr sz="2600" spc="-200" dirty="0">
                <a:solidFill>
                  <a:srgbClr val="FFFFFF"/>
                </a:solidFill>
                <a:latin typeface="Arial" panose="020B0604020202020204" pitchFamily="34" charset="0"/>
                <a:cs typeface="Arial" panose="020B0604020202020204" pitchFamily="34" charset="0"/>
              </a:rPr>
              <a:t>to </a:t>
            </a:r>
            <a:r>
              <a:rPr lang="en-IN" sz="2600" spc="-185" dirty="0">
                <a:solidFill>
                  <a:srgbClr val="FFFFFF"/>
                </a:solidFill>
                <a:latin typeface="Arial" panose="020B0604020202020204" pitchFamily="34" charset="0"/>
                <a:cs typeface="Arial" panose="020B0604020202020204" pitchFamily="34" charset="0"/>
              </a:rPr>
              <a:t>send</a:t>
            </a:r>
            <a:r>
              <a:rPr sz="2600" spc="-185" dirty="0">
                <a:solidFill>
                  <a:srgbClr val="FFFFFF"/>
                </a:solidFill>
                <a:latin typeface="Arial" panose="020B0604020202020204" pitchFamily="34" charset="0"/>
                <a:cs typeface="Arial" panose="020B0604020202020204" pitchFamily="34" charset="0"/>
              </a:rPr>
              <a:t> </a:t>
            </a:r>
            <a:r>
              <a:rPr sz="2600" spc="-260" dirty="0">
                <a:solidFill>
                  <a:srgbClr val="FFFFFF"/>
                </a:solidFill>
                <a:latin typeface="Arial" panose="020B0604020202020204" pitchFamily="34" charset="0"/>
                <a:cs typeface="Arial" panose="020B0604020202020204" pitchFamily="34" charset="0"/>
              </a:rPr>
              <a:t>him </a:t>
            </a:r>
            <a:r>
              <a:rPr sz="2600" spc="-195" dirty="0">
                <a:solidFill>
                  <a:srgbClr val="FFFFFF"/>
                </a:solidFill>
                <a:latin typeface="Arial" panose="020B0604020202020204" pitchFamily="34" charset="0"/>
                <a:cs typeface="Arial" panose="020B0604020202020204" pitchFamily="34" charset="0"/>
              </a:rPr>
              <a:t>to </a:t>
            </a:r>
            <a:r>
              <a:rPr sz="2600" spc="-254" dirty="0">
                <a:solidFill>
                  <a:srgbClr val="FFFFFF"/>
                </a:solidFill>
                <a:latin typeface="Arial" panose="020B0604020202020204" pitchFamily="34" charset="0"/>
                <a:cs typeface="Arial" panose="020B0604020202020204" pitchFamily="34" charset="0"/>
              </a:rPr>
              <a:t>a </a:t>
            </a:r>
            <a:r>
              <a:rPr sz="2600" spc="-220" dirty="0">
                <a:solidFill>
                  <a:srgbClr val="FFFFFF"/>
                </a:solidFill>
                <a:latin typeface="Arial" panose="020B0604020202020204" pitchFamily="34" charset="0"/>
                <a:cs typeface="Arial" panose="020B0604020202020204" pitchFamily="34" charset="0"/>
              </a:rPr>
              <a:t>deserted </a:t>
            </a:r>
            <a:r>
              <a:rPr sz="2600" spc="-210" dirty="0">
                <a:solidFill>
                  <a:srgbClr val="FFFFFF"/>
                </a:solidFill>
                <a:latin typeface="Arial" panose="020B0604020202020204" pitchFamily="34" charset="0"/>
                <a:cs typeface="Arial" panose="020B0604020202020204" pitchFamily="34" charset="0"/>
              </a:rPr>
              <a:t>island</a:t>
            </a:r>
            <a:r>
              <a:rPr sz="2600" spc="215" dirty="0">
                <a:solidFill>
                  <a:srgbClr val="FFFFFF"/>
                </a:solidFill>
                <a:latin typeface="Arial" panose="020B0604020202020204" pitchFamily="34" charset="0"/>
                <a:cs typeface="Arial" panose="020B0604020202020204" pitchFamily="34" charset="0"/>
              </a:rPr>
              <a:t> </a:t>
            </a:r>
            <a:r>
              <a:rPr sz="2600" spc="-240" dirty="0">
                <a:solidFill>
                  <a:srgbClr val="FFFFFF"/>
                </a:solidFill>
                <a:latin typeface="Arial" panose="020B0604020202020204" pitchFamily="34" charset="0"/>
                <a:cs typeface="Arial" panose="020B0604020202020204" pitchFamily="34" charset="0"/>
              </a:rPr>
              <a:t>nearby</a:t>
            </a:r>
            <a:endParaRPr sz="2600" dirty="0">
              <a:latin typeface="Arial" panose="020B0604020202020204" pitchFamily="34" charset="0"/>
              <a:cs typeface="Arial" panose="020B0604020202020204" pitchFamily="34" charset="0"/>
            </a:endParaRPr>
          </a:p>
          <a:p>
            <a:pPr marL="355600" indent="-342900">
              <a:lnSpc>
                <a:spcPct val="100000"/>
              </a:lnSpc>
              <a:spcBef>
                <a:spcPts val="310"/>
              </a:spcBef>
              <a:buFont typeface="Arial"/>
              <a:buChar char="•"/>
              <a:tabLst>
                <a:tab pos="354965" algn="l"/>
                <a:tab pos="355600" algn="l"/>
              </a:tabLst>
            </a:pPr>
            <a:r>
              <a:rPr sz="2600" spc="-250" dirty="0">
                <a:solidFill>
                  <a:srgbClr val="FFFFFF"/>
                </a:solidFill>
                <a:latin typeface="Arial" panose="020B0604020202020204" pitchFamily="34" charset="0"/>
                <a:cs typeface="Arial" panose="020B0604020202020204" pitchFamily="34" charset="0"/>
              </a:rPr>
              <a:t>Reminds </a:t>
            </a:r>
            <a:r>
              <a:rPr sz="2600" spc="-260" dirty="0">
                <a:solidFill>
                  <a:srgbClr val="FFFFFF"/>
                </a:solidFill>
                <a:latin typeface="Arial" panose="020B0604020202020204" pitchFamily="34" charset="0"/>
                <a:cs typeface="Arial" panose="020B0604020202020204" pitchFamily="34" charset="0"/>
              </a:rPr>
              <a:t>him </a:t>
            </a:r>
            <a:r>
              <a:rPr sz="2600" spc="-200" dirty="0">
                <a:solidFill>
                  <a:srgbClr val="FFFFFF"/>
                </a:solidFill>
                <a:latin typeface="Arial" panose="020B0604020202020204" pitchFamily="34" charset="0"/>
                <a:cs typeface="Arial" panose="020B0604020202020204" pitchFamily="34" charset="0"/>
              </a:rPr>
              <a:t>of </a:t>
            </a:r>
            <a:r>
              <a:rPr sz="2600" spc="-180" dirty="0">
                <a:solidFill>
                  <a:srgbClr val="FFFFFF"/>
                </a:solidFill>
                <a:latin typeface="Arial" panose="020B0604020202020204" pitchFamily="34" charset="0"/>
                <a:cs typeface="Arial" panose="020B0604020202020204" pitchFamily="34" charset="0"/>
              </a:rPr>
              <a:t>all</a:t>
            </a:r>
            <a:r>
              <a:rPr sz="2600" spc="204" dirty="0">
                <a:solidFill>
                  <a:srgbClr val="FFFFFF"/>
                </a:solidFill>
                <a:latin typeface="Arial" panose="020B0604020202020204" pitchFamily="34" charset="0"/>
                <a:cs typeface="Arial" panose="020B0604020202020204" pitchFamily="34" charset="0"/>
              </a:rPr>
              <a:t> </a:t>
            </a:r>
            <a:r>
              <a:rPr sz="2600" spc="-240" dirty="0">
                <a:solidFill>
                  <a:srgbClr val="FFFFFF"/>
                </a:solidFill>
                <a:latin typeface="Arial" panose="020B0604020202020204" pitchFamily="34" charset="0"/>
                <a:cs typeface="Arial" panose="020B0604020202020204" pitchFamily="34" charset="0"/>
              </a:rPr>
              <a:t>americans</a:t>
            </a:r>
            <a:endParaRPr sz="2600"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D0512-94F1-4D44-99C5-353FBEC6C2DA}"/>
              </a:ext>
            </a:extLst>
          </p:cNvPr>
          <p:cNvSpPr>
            <a:spLocks noGrp="1"/>
          </p:cNvSpPr>
          <p:nvPr>
            <p:ph type="title"/>
          </p:nvPr>
        </p:nvSpPr>
        <p:spPr>
          <a:xfrm>
            <a:off x="2438400" y="152400"/>
            <a:ext cx="2702560" cy="696594"/>
          </a:xfrm>
        </p:spPr>
        <p:txBody>
          <a:bodyPr/>
          <a:lstStyle/>
          <a:p>
            <a:r>
              <a:rPr lang="en-IN" dirty="0"/>
              <a:t>Summary</a:t>
            </a:r>
          </a:p>
        </p:txBody>
      </p:sp>
      <p:sp>
        <p:nvSpPr>
          <p:cNvPr id="3" name="Text Placeholder 2">
            <a:extLst>
              <a:ext uri="{FF2B5EF4-FFF2-40B4-BE49-F238E27FC236}">
                <a16:creationId xmlns:a16="http://schemas.microsoft.com/office/drawing/2014/main" id="{28093B2B-2B5C-4234-903C-4B3C8D416BBE}"/>
              </a:ext>
            </a:extLst>
          </p:cNvPr>
          <p:cNvSpPr>
            <a:spLocks noGrp="1"/>
          </p:cNvSpPr>
          <p:nvPr>
            <p:ph type="body" idx="1"/>
          </p:nvPr>
        </p:nvSpPr>
        <p:spPr>
          <a:xfrm>
            <a:off x="228601" y="914400"/>
            <a:ext cx="6781800" cy="5909310"/>
          </a:xfrm>
        </p:spPr>
        <p:txBody>
          <a:bodyPr/>
          <a:lstStyle/>
          <a:p>
            <a:pPr algn="l"/>
            <a:r>
              <a:rPr lang="en-US" sz="2400" b="0" i="0" dirty="0">
                <a:solidFill>
                  <a:schemeClr val="bg2"/>
                </a:solidFill>
                <a:effectLst/>
                <a:latin typeface="Arial" panose="020B0604020202020204" pitchFamily="34" charset="0"/>
                <a:cs typeface="Arial" panose="020B0604020202020204" pitchFamily="34" charset="0"/>
              </a:rPr>
              <a:t>The scene of action is a spot on the Japanese coast. Dr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a:t>
            </a:r>
            <a:r>
              <a:rPr lang="en-US" sz="2400" b="0" i="0" dirty="0" err="1">
                <a:solidFill>
                  <a:schemeClr val="bg2"/>
                </a:solidFill>
                <a:effectLst/>
                <a:latin typeface="Arial" panose="020B0604020202020204" pitchFamily="34" charset="0"/>
                <a:cs typeface="Arial" panose="020B0604020202020204" pitchFamily="34" charset="0"/>
              </a:rPr>
              <a:t>Hoki’s</a:t>
            </a:r>
            <a:r>
              <a:rPr lang="en-US" sz="2400" b="0" i="0" dirty="0">
                <a:solidFill>
                  <a:schemeClr val="bg2"/>
                </a:solidFill>
                <a:effectLst/>
                <a:latin typeface="Arial" panose="020B0604020202020204" pitchFamily="34" charset="0"/>
                <a:cs typeface="Arial" panose="020B0604020202020204" pitchFamily="34" charset="0"/>
              </a:rPr>
              <a:t> house was a low, square stone built house. It was set upon rocks well above a narrow beach outlined with bent pines. </a:t>
            </a:r>
            <a:r>
              <a:rPr lang="en-US" sz="2400" b="0" i="0" dirty="0" err="1">
                <a:solidFill>
                  <a:schemeClr val="bg2"/>
                </a:solidFill>
                <a:effectLst/>
                <a:latin typeface="Arial" panose="020B0604020202020204" pitchFamily="34" charset="0"/>
                <a:cs typeface="Arial" panose="020B0604020202020204" pitchFamily="34" charset="0"/>
              </a:rPr>
              <a:t>Sadao’s</a:t>
            </a:r>
            <a:r>
              <a:rPr lang="en-US" sz="2400" b="0" i="0" dirty="0">
                <a:solidFill>
                  <a:schemeClr val="bg2"/>
                </a:solidFill>
                <a:effectLst/>
                <a:latin typeface="Arial" panose="020B0604020202020204" pitchFamily="34" charset="0"/>
                <a:cs typeface="Arial" panose="020B0604020202020204" pitchFamily="34" charset="0"/>
              </a:rPr>
              <a:t> father had a deep concern for his son’s education. So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had been sent to America at twenty-two to learn all that could be learned of surgery and medicine there. He returned at thirty. He became famous not only as a surgeon but as a scientist also.</a:t>
            </a:r>
          </a:p>
          <a:p>
            <a:pPr algn="l"/>
            <a:r>
              <a:rPr lang="en-US" sz="2400" b="0" i="0" dirty="0">
                <a:solidFill>
                  <a:schemeClr val="bg2"/>
                </a:solidFill>
                <a:effectLst/>
                <a:latin typeface="Arial" panose="020B0604020202020204" pitchFamily="34" charset="0"/>
                <a:cs typeface="Arial" panose="020B0604020202020204" pitchFamily="34" charset="0"/>
              </a:rPr>
              <a:t>It was the time of the World War II. Japan was at war with America. Dr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had not been sent abroad with the troops. The old General was under medical treatment and he might need an operation. So, Dr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was being kept in Japan.</a:t>
            </a:r>
          </a:p>
          <a:p>
            <a:endParaRPr lang="en-IN" sz="2400"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0948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DAEECEF-D727-47BF-9232-D1D9246F7AA2}"/>
              </a:ext>
            </a:extLst>
          </p:cNvPr>
          <p:cNvSpPr>
            <a:spLocks noGrp="1"/>
          </p:cNvSpPr>
          <p:nvPr>
            <p:ph type="body" idx="1"/>
          </p:nvPr>
        </p:nvSpPr>
        <p:spPr>
          <a:xfrm>
            <a:off x="228601" y="152400"/>
            <a:ext cx="6934199" cy="5539978"/>
          </a:xfrm>
        </p:spPr>
        <p:txBody>
          <a:bodyPr/>
          <a:lstStyle/>
          <a:p>
            <a:pPr algn="l"/>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watched mists hide outlines of a little island near the shore. Then it came creeping up the beach below his house. His wife, Hana, came out and put her hand on his arm. It gave him pleasure. Then she laid her cheek against his arm.</a:t>
            </a:r>
          </a:p>
          <a:p>
            <a:pPr algn="l"/>
            <a:endParaRPr lang="en-US" sz="2400" b="0" i="0" dirty="0">
              <a:solidFill>
                <a:schemeClr val="bg2"/>
              </a:solidFill>
              <a:effectLst/>
              <a:latin typeface="Arial" panose="020B0604020202020204" pitchFamily="34" charset="0"/>
              <a:cs typeface="Arial" panose="020B0604020202020204" pitchFamily="34" charset="0"/>
            </a:endParaRPr>
          </a:p>
          <a:p>
            <a:pPr algn="l"/>
            <a:r>
              <a:rPr lang="en-US" sz="2400" b="0" i="0" dirty="0">
                <a:solidFill>
                  <a:schemeClr val="bg2"/>
                </a:solidFill>
                <a:effectLst/>
                <a:latin typeface="Arial" panose="020B0604020202020204" pitchFamily="34" charset="0"/>
                <a:cs typeface="Arial" panose="020B0604020202020204" pitchFamily="34" charset="0"/>
              </a:rPr>
              <a:t>At this moment, both of them saw something black come out of the mists. It was a man. He staggered a few steps. Then the curled mists hid him again. Hana and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leaned over the railing of the veranda. They saw a man crawling on his hands and knees. Then he fell down on his face and lay there. They thought that it was perhaps a fisherman who had been washed from his boat.</a:t>
            </a:r>
          </a:p>
          <a:p>
            <a:endParaRPr lang="en-IN" sz="2400"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14159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31863FE-078A-4A6D-8958-431EBE67B1A9}"/>
              </a:ext>
            </a:extLst>
          </p:cNvPr>
          <p:cNvSpPr>
            <a:spLocks noGrp="1"/>
          </p:cNvSpPr>
          <p:nvPr>
            <p:ph type="body" idx="1"/>
          </p:nvPr>
        </p:nvSpPr>
        <p:spPr>
          <a:xfrm>
            <a:off x="152401" y="228600"/>
            <a:ext cx="6934200" cy="6647974"/>
          </a:xfrm>
        </p:spPr>
        <p:txBody>
          <a:bodyPr/>
          <a:lstStyle/>
          <a:p>
            <a:pPr algn="l"/>
            <a:r>
              <a:rPr lang="en-US" sz="2400" b="0" i="0" dirty="0">
                <a:solidFill>
                  <a:schemeClr val="bg2"/>
                </a:solidFill>
                <a:effectLst/>
                <a:latin typeface="Arial" panose="020B0604020202020204" pitchFamily="34" charset="0"/>
                <a:cs typeface="Arial" panose="020B0604020202020204" pitchFamily="34" charset="0"/>
              </a:rPr>
              <a:t>When they came towards him, they saw that he was wounded. He lay motionless. They saw his face. Hana whispered that he was “a white man”.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began to search for the wound. Blood flowed freshly at his touch. In order to stanch the fearful bleeding, he packed the wound with the sea moss. The man was unconscious. He moaned with pain in his stupor but he did not awaken.</a:t>
            </a:r>
          </a:p>
          <a:p>
            <a:pPr algn="l"/>
            <a:endParaRPr lang="en-US" sz="2400" b="0" i="0" dirty="0">
              <a:solidFill>
                <a:schemeClr val="bg2"/>
              </a:solidFill>
              <a:effectLst/>
              <a:latin typeface="Arial" panose="020B0604020202020204" pitchFamily="34" charset="0"/>
              <a:cs typeface="Arial" panose="020B0604020202020204" pitchFamily="34" charset="0"/>
            </a:endParaRPr>
          </a:p>
          <a:p>
            <a:pPr algn="l"/>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muttered, “What shall we do with this man?” He said that the best thing that they could do was to put him back in the sea. Hana agreed with it. </a:t>
            </a:r>
            <a:r>
              <a:rPr lang="en-US" sz="2400" b="0" i="0" dirty="0" err="1">
                <a:solidFill>
                  <a:schemeClr val="bg2"/>
                </a:solidFill>
                <a:effectLst/>
                <a:latin typeface="Arial" panose="020B0604020202020204" pitchFamily="34" charset="0"/>
                <a:cs typeface="Arial" panose="020B0604020202020204" pitchFamily="34" charset="0"/>
              </a:rPr>
              <a:t>Sadao</a:t>
            </a:r>
            <a:r>
              <a:rPr lang="en-US" sz="2400" b="0" i="0" dirty="0">
                <a:solidFill>
                  <a:schemeClr val="bg2"/>
                </a:solidFill>
                <a:effectLst/>
                <a:latin typeface="Arial" panose="020B0604020202020204" pitchFamily="34" charset="0"/>
                <a:cs typeface="Arial" panose="020B0604020202020204" pitchFamily="34" charset="0"/>
              </a:rPr>
              <a:t> explained that it was a difficult situation. If they sheltered a white man in their house, they would be arrested. If they turned him over as a prisoner, he would certainly die. They were staring upon the inert figure with a curious repulsion.</a:t>
            </a:r>
          </a:p>
          <a:p>
            <a:endParaRPr lang="en-IN" sz="2400"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35474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TotalTime>
  <Words>1844</Words>
  <Application>Microsoft Office PowerPoint</Application>
  <PresentationFormat>On-screen Show (4:3)</PresentationFormat>
  <Paragraphs>58</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Carlito</vt:lpstr>
      <vt:lpstr>Tahoma</vt:lpstr>
      <vt:lpstr>Times New Roman</vt:lpstr>
      <vt:lpstr>Office Theme</vt:lpstr>
      <vt:lpstr>PowerPoint Presentation</vt:lpstr>
      <vt:lpstr>Pearl S Buck (1892-1973)  Pulitzer Prize, Nobel Prize winner.</vt:lpstr>
      <vt:lpstr>THEME</vt:lpstr>
      <vt:lpstr>BACKGROUND</vt:lpstr>
      <vt:lpstr>THE ENEMY</vt:lpstr>
      <vt:lpstr>THE ENEMY</vt:lpstr>
      <vt:lpstr>Summary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SK biswal</cp:lastModifiedBy>
  <cp:revision>7</cp:revision>
  <dcterms:created xsi:type="dcterms:W3CDTF">2020-10-26T02:07:08Z</dcterms:created>
  <dcterms:modified xsi:type="dcterms:W3CDTF">2020-10-26T05:12:38Z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2019-07-13T00:00:00Z</vt:filetime>
  </property>
  <property fmtid="{D5CDD505-2E9C-101B-9397-08002B2CF9AE}" pid="3" name="Creator">
    <vt:lpwstr>Microsoft® PowerPoint® 2013</vt:lpwstr>
  </property>
  <property fmtid="{D5CDD505-2E9C-101B-9397-08002B2CF9AE}" pid="4" name="LastSaved">
    <vt:filetime>2020-10-26T00:00:00Z</vt:filetime>
  </property>
</Properties>
</file>